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31"/>
  </p:notesMasterIdLst>
  <p:sldIdLst>
    <p:sldId id="280" r:id="rId2"/>
    <p:sldId id="330" r:id="rId3"/>
    <p:sldId id="343" r:id="rId4"/>
    <p:sldId id="334" r:id="rId5"/>
    <p:sldId id="331" r:id="rId6"/>
    <p:sldId id="281" r:id="rId7"/>
    <p:sldId id="385" r:id="rId8"/>
    <p:sldId id="386" r:id="rId9"/>
    <p:sldId id="387" r:id="rId10"/>
    <p:sldId id="388" r:id="rId11"/>
    <p:sldId id="389" r:id="rId12"/>
    <p:sldId id="382" r:id="rId13"/>
    <p:sldId id="392" r:id="rId14"/>
    <p:sldId id="391" r:id="rId15"/>
    <p:sldId id="390" r:id="rId16"/>
    <p:sldId id="393" r:id="rId17"/>
    <p:sldId id="336" r:id="rId18"/>
    <p:sldId id="315" r:id="rId19"/>
    <p:sldId id="394" r:id="rId20"/>
    <p:sldId id="395" r:id="rId21"/>
    <p:sldId id="396" r:id="rId22"/>
    <p:sldId id="397" r:id="rId23"/>
    <p:sldId id="398" r:id="rId24"/>
    <p:sldId id="399" r:id="rId25"/>
    <p:sldId id="383" r:id="rId26"/>
    <p:sldId id="400" r:id="rId27"/>
    <p:sldId id="401" r:id="rId28"/>
    <p:sldId id="307" r:id="rId29"/>
    <p:sldId id="380" r:id="rId30"/>
  </p:sldIdLst>
  <p:sldSz cx="24384000" cy="13716000"/>
  <p:notesSz cx="6858000" cy="9144000"/>
  <p:embeddedFontLst>
    <p:embeddedFont>
      <p:font typeface="★懐風体" panose="02010600030101010101" charset="-128"/>
      <p:regular r:id="rId32"/>
    </p:embeddedFont>
    <p:embeddedFont>
      <p:font typeface="Calibri" panose="020F0502020204030204" pitchFamily="34" charset="0"/>
      <p:regular r:id="rId33"/>
      <p:bold r:id="rId34"/>
      <p:italic r:id="rId35"/>
      <p:boldItalic r:id="rId36"/>
    </p:embeddedFont>
    <p:embeddedFont>
      <p:font typeface="Calibri Light" panose="020F0302020204030204" pitchFamily="34" charset="0"/>
      <p:regular r:id="rId37"/>
      <p:italic r:id="rId38"/>
    </p:embeddedFont>
    <p:embeddedFont>
      <p:font typeface="FontAwesome" panose="02010600030101010101" charset="0"/>
      <p:regular r:id="rId39"/>
    </p:embeddedFont>
    <p:embeddedFont>
      <p:font typeface="Open Sans" panose="02010600030101010101" charset="0"/>
      <p:regular r:id="rId40"/>
      <p:bold r:id="rId41"/>
      <p:italic r:id="rId42"/>
      <p:boldItalic r:id="rId43"/>
    </p:embeddedFont>
    <p:embeddedFont>
      <p:font typeface="Open Sans Extrabold" panose="02010600030101010101" charset="0"/>
      <p:bold r:id="rId44"/>
      <p:boldItalic r:id="rId45"/>
    </p:embeddedFont>
    <p:embeddedFont>
      <p:font typeface="Open Sans Semibold" panose="02010600030101010101" charset="0"/>
      <p:bold r:id="rId46"/>
      <p:boldItalic r:id="rId47"/>
    </p:embeddedFont>
    <p:embeddedFont>
      <p:font typeface="等线" panose="02010600030101010101" pitchFamily="2" charset="-122"/>
      <p:regular r:id="rId48"/>
      <p:bold r:id="rId49"/>
    </p:embeddedFont>
    <p:embeddedFont>
      <p:font typeface="微软雅黑" panose="020B0503020204020204" pitchFamily="34" charset="-122"/>
      <p:regular r:id="rId50"/>
      <p:bold r:id="rId51"/>
    </p:embeddedFont>
    <p:embeddedFont>
      <p:font typeface="微软雅黑 Light" panose="020B0502040204020203" pitchFamily="34" charset="-122"/>
      <p:regular r:id="rId52"/>
    </p:embeddedFont>
  </p:embeddedFontLst>
  <p:custDataLst>
    <p:tags r:id="rId53"/>
  </p:custDataLst>
  <p:defaultTex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pos="7680" userDrawn="1">
          <p15:clr>
            <a:srgbClr val="A4A3A4"/>
          </p15:clr>
        </p15:guide>
        <p15:guide id="2" orient="horz" pos="43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A8385"/>
    <a:srgbClr val="D49C9D"/>
    <a:srgbClr val="1C1C1E"/>
    <a:srgbClr val="B9797B"/>
    <a:srgbClr val="F2BB61"/>
    <a:srgbClr val="F9DFB5"/>
    <a:srgbClr val="D0D1CB"/>
    <a:srgbClr val="334B57"/>
    <a:srgbClr val="EA6045"/>
    <a:srgbClr val="9598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7190" autoAdjust="0"/>
  </p:normalViewPr>
  <p:slideViewPr>
    <p:cSldViewPr snapToGrid="0">
      <p:cViewPr>
        <p:scale>
          <a:sx n="33" d="100"/>
          <a:sy n="33" d="100"/>
        </p:scale>
        <p:origin x="2292" y="582"/>
      </p:cViewPr>
      <p:guideLst>
        <p:guide pos="7680"/>
        <p:guide orient="horz" pos="4320"/>
      </p:guideLst>
    </p:cSldViewPr>
  </p:slideViewPr>
  <p:notesTextViewPr>
    <p:cViewPr>
      <p:scale>
        <a:sx n="1" d="1"/>
        <a:sy n="1" d="1"/>
      </p:scale>
      <p:origin x="0" y="0"/>
    </p:cViewPr>
  </p:notesTextViewPr>
  <p:sorterViewPr>
    <p:cViewPr>
      <p:scale>
        <a:sx n="25" d="100"/>
        <a:sy n="2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s>
</file>

<file path=ppt/media/hdphoto1.wdp>
</file>

<file path=ppt/media/image1.png>
</file>

<file path=ppt/media/image2.jpg>
</file>

<file path=ppt/media/image3.jpg>
</file>

<file path=ppt/media/image4.jpg>
</file>

<file path=ppt/media/image5.jpe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D19735-3581-4F23-BAC3-8028647156A6}" type="datetimeFigureOut">
              <a:rPr lang="zh-CN" altLang="en-US" smtClean="0"/>
              <a:t>2019/4/22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D75E29-0D1B-43FE-BC68-5A21E16B2F39}" type="slidenum">
              <a:rPr lang="zh-CN" altLang="en-US" smtClean="0"/>
              <a:t>‹#›</a:t>
            </a:fld>
            <a:endParaRPr lang="zh-CN" altLang="en-US"/>
          </a:p>
        </p:txBody>
      </p:sp>
    </p:spTree>
    <p:extLst>
      <p:ext uri="{BB962C8B-B14F-4D97-AF65-F5344CB8AC3E}">
        <p14:creationId xmlns:p14="http://schemas.microsoft.com/office/powerpoint/2010/main" val="3862368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1</a:t>
            </a:fld>
            <a:endParaRPr lang="zh-CN" altLang="en-US"/>
          </a:p>
        </p:txBody>
      </p:sp>
    </p:spTree>
    <p:extLst>
      <p:ext uri="{BB962C8B-B14F-4D97-AF65-F5344CB8AC3E}">
        <p14:creationId xmlns:p14="http://schemas.microsoft.com/office/powerpoint/2010/main" val="7966835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10</a:t>
            </a:fld>
            <a:endParaRPr lang="zh-CN" altLang="en-US"/>
          </a:p>
        </p:txBody>
      </p:sp>
    </p:spTree>
    <p:extLst>
      <p:ext uri="{BB962C8B-B14F-4D97-AF65-F5344CB8AC3E}">
        <p14:creationId xmlns:p14="http://schemas.microsoft.com/office/powerpoint/2010/main" val="2293146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11</a:t>
            </a:fld>
            <a:endParaRPr lang="zh-CN" altLang="en-US"/>
          </a:p>
        </p:txBody>
      </p:sp>
    </p:spTree>
    <p:extLst>
      <p:ext uri="{BB962C8B-B14F-4D97-AF65-F5344CB8AC3E}">
        <p14:creationId xmlns:p14="http://schemas.microsoft.com/office/powerpoint/2010/main" val="22616716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12</a:t>
            </a:fld>
            <a:endParaRPr lang="zh-CN" altLang="en-US"/>
          </a:p>
        </p:txBody>
      </p:sp>
    </p:spTree>
    <p:extLst>
      <p:ext uri="{BB962C8B-B14F-4D97-AF65-F5344CB8AC3E}">
        <p14:creationId xmlns:p14="http://schemas.microsoft.com/office/powerpoint/2010/main" val="35600205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13</a:t>
            </a:fld>
            <a:endParaRPr lang="zh-CN" altLang="en-US"/>
          </a:p>
        </p:txBody>
      </p:sp>
    </p:spTree>
    <p:extLst>
      <p:ext uri="{BB962C8B-B14F-4D97-AF65-F5344CB8AC3E}">
        <p14:creationId xmlns:p14="http://schemas.microsoft.com/office/powerpoint/2010/main" val="699538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14</a:t>
            </a:fld>
            <a:endParaRPr lang="zh-CN" altLang="en-US"/>
          </a:p>
        </p:txBody>
      </p:sp>
    </p:spTree>
    <p:extLst>
      <p:ext uri="{BB962C8B-B14F-4D97-AF65-F5344CB8AC3E}">
        <p14:creationId xmlns:p14="http://schemas.microsoft.com/office/powerpoint/2010/main" val="33479127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团队管理指的是在一个组织中，依照成员工作性质、能力组成各种小组，参与组织各项决定和解决问题等事务，以提高组织生产力和达成组织目标。基本上，小组是是组织的基本单位，各种小组的形成，若是成员能力具有互补性，形成异质性团队，其效果较佳，因为可以从不同观点讨论，激发更有创意或者更独特的问题解决方式。</a:t>
            </a:r>
          </a:p>
        </p:txBody>
      </p:sp>
      <p:sp>
        <p:nvSpPr>
          <p:cNvPr id="4" name="灯片编号占位符 3"/>
          <p:cNvSpPr>
            <a:spLocks noGrp="1"/>
          </p:cNvSpPr>
          <p:nvPr>
            <p:ph type="sldNum" sz="quarter" idx="10"/>
          </p:nvPr>
        </p:nvSpPr>
        <p:spPr/>
        <p:txBody>
          <a:bodyPr/>
          <a:lstStyle/>
          <a:p>
            <a:fld id="{6DD75E29-0D1B-43FE-BC68-5A21E16B2F39}" type="slidenum">
              <a:rPr lang="zh-CN" altLang="en-US" smtClean="0"/>
              <a:t>15</a:t>
            </a:fld>
            <a:endParaRPr lang="zh-CN" altLang="en-US"/>
          </a:p>
        </p:txBody>
      </p:sp>
    </p:spTree>
    <p:extLst>
      <p:ext uri="{BB962C8B-B14F-4D97-AF65-F5344CB8AC3E}">
        <p14:creationId xmlns:p14="http://schemas.microsoft.com/office/powerpoint/2010/main" val="33621585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、团队缺少关键技能和知识及解决办法</a:t>
            </a:r>
            <a:endParaRPr lang="en-US" altLang="zh-CN" dirty="0"/>
          </a:p>
          <a:p>
            <a:r>
              <a:rPr lang="en-US" altLang="zh-CN" dirty="0"/>
              <a:t>2</a:t>
            </a:r>
            <a:r>
              <a:rPr lang="zh-CN" altLang="en-US" dirty="0"/>
              <a:t>、团队的计划不连贯</a:t>
            </a:r>
            <a:endParaRPr lang="en-US" altLang="zh-CN" dirty="0"/>
          </a:p>
          <a:p>
            <a:r>
              <a:rPr lang="en-US" altLang="zh-CN" dirty="0"/>
              <a:t>3</a:t>
            </a:r>
            <a:r>
              <a:rPr lang="zh-CN" altLang="en-US" dirty="0"/>
              <a:t>、团队成员的傲慢情绪</a:t>
            </a:r>
            <a:endParaRPr lang="en-US" altLang="zh-CN" dirty="0"/>
          </a:p>
          <a:p>
            <a:r>
              <a:rPr lang="en-US" altLang="zh-CN" dirty="0"/>
              <a:t>4</a:t>
            </a:r>
            <a:r>
              <a:rPr lang="zh-CN" altLang="en-US" dirty="0"/>
              <a:t>、团队分工不清，人员责任不明，团队总是追求短期目标或者目标不明确</a:t>
            </a:r>
            <a:endParaRPr lang="en-US" altLang="zh-CN" dirty="0"/>
          </a:p>
          <a:p>
            <a:r>
              <a:rPr lang="en-US" altLang="zh-CN" dirty="0"/>
              <a:t>5</a:t>
            </a:r>
            <a:r>
              <a:rPr lang="zh-CN" altLang="en-US" dirty="0"/>
              <a:t>、团队中经常有制造混乱的成员</a:t>
            </a:r>
            <a:endParaRPr lang="en-US" altLang="zh-CN" dirty="0"/>
          </a:p>
          <a:p>
            <a:r>
              <a:rPr lang="en-US" altLang="zh-CN" dirty="0"/>
              <a:t>6</a:t>
            </a:r>
            <a:r>
              <a:rPr lang="zh-CN" altLang="en-US" dirty="0"/>
              <a:t>、团队成员之间缺少协同工作的习惯</a:t>
            </a:r>
            <a:endParaRPr lang="en-US" altLang="zh-CN" dirty="0"/>
          </a:p>
        </p:txBody>
      </p:sp>
      <p:sp>
        <p:nvSpPr>
          <p:cNvPr id="4" name="灯片编号占位符 3"/>
          <p:cNvSpPr>
            <a:spLocks noGrp="1"/>
          </p:cNvSpPr>
          <p:nvPr>
            <p:ph type="sldNum" sz="quarter" idx="10"/>
          </p:nvPr>
        </p:nvSpPr>
        <p:spPr/>
        <p:txBody>
          <a:bodyPr/>
          <a:lstStyle/>
          <a:p>
            <a:fld id="{6DD75E29-0D1B-43FE-BC68-5A21E16B2F39}" type="slidenum">
              <a:rPr lang="zh-CN" altLang="en-US" smtClean="0"/>
              <a:t>16</a:t>
            </a:fld>
            <a:endParaRPr lang="zh-CN" altLang="en-US"/>
          </a:p>
        </p:txBody>
      </p:sp>
    </p:spTree>
    <p:extLst>
      <p:ext uri="{BB962C8B-B14F-4D97-AF65-F5344CB8AC3E}">
        <p14:creationId xmlns:p14="http://schemas.microsoft.com/office/powerpoint/2010/main" val="14132253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、提高团队的开发能力</a:t>
            </a:r>
            <a:endParaRPr lang="en-US" altLang="zh-CN" dirty="0"/>
          </a:p>
          <a:p>
            <a:r>
              <a:rPr lang="zh-CN" altLang="en-US" dirty="0"/>
              <a:t>保证团队完全明白所有的商务信息；强哈团队发现问题和解决问题的能力；提高团队的整体决策能力。</a:t>
            </a:r>
            <a:endParaRPr lang="en-US" altLang="zh-CN" dirty="0"/>
          </a:p>
          <a:p>
            <a:r>
              <a:rPr lang="en-US" altLang="zh-CN" dirty="0"/>
              <a:t>2</a:t>
            </a:r>
            <a:r>
              <a:rPr lang="zh-CN" altLang="en-US" dirty="0"/>
              <a:t>、在经验教训中成长</a:t>
            </a:r>
            <a:endParaRPr lang="en-US" altLang="zh-CN" dirty="0"/>
          </a:p>
          <a:p>
            <a:r>
              <a:rPr lang="zh-CN" altLang="en-US" dirty="0"/>
              <a:t>如果团队已经做了错误决定，</a:t>
            </a:r>
            <a:r>
              <a:rPr lang="en-US" altLang="zh-CN" dirty="0"/>
              <a:t>PM</a:t>
            </a:r>
            <a:r>
              <a:rPr lang="zh-CN" altLang="en-US" dirty="0"/>
              <a:t>应该同团队成员一起坐下来，反省错误发生的原因并且强调从这次教训中可以学到什么。日后采取哪些措施可以确保这类过失不再发生，而不是指责任何人。</a:t>
            </a:r>
            <a:endParaRPr lang="en-US" altLang="zh-CN" dirty="0"/>
          </a:p>
          <a:p>
            <a:r>
              <a:rPr lang="en-US" altLang="zh-CN" dirty="0"/>
              <a:t>3</a:t>
            </a:r>
            <a:r>
              <a:rPr lang="zh-CN" altLang="en-US" dirty="0"/>
              <a:t>、避免短视行为</a:t>
            </a:r>
            <a:endParaRPr lang="en-US" altLang="zh-CN" dirty="0"/>
          </a:p>
          <a:p>
            <a:r>
              <a:rPr lang="zh-CN" altLang="en-US" dirty="0"/>
              <a:t>确保所有团队成员对该组织、其目标和结构有一个基本认识。团队成员几首全局观点越强，他们在做决策时对整个工作的考虑就会越多，就更能克服近视倾向</a:t>
            </a:r>
            <a:endParaRPr lang="en-US" altLang="zh-CN" dirty="0"/>
          </a:p>
          <a:p>
            <a:r>
              <a:rPr lang="en-US" altLang="zh-CN" dirty="0"/>
              <a:t>4</a:t>
            </a:r>
            <a:r>
              <a:rPr lang="zh-CN" altLang="en-US" dirty="0"/>
              <a:t>、快刀斩乱麻</a:t>
            </a:r>
            <a:endParaRPr lang="en-US" altLang="zh-CN" dirty="0"/>
          </a:p>
          <a:p>
            <a:r>
              <a:rPr lang="zh-CN" altLang="en-US" dirty="0"/>
              <a:t>作为一个</a:t>
            </a:r>
            <a:r>
              <a:rPr lang="en-US" altLang="zh-CN" dirty="0"/>
              <a:t>PM</a:t>
            </a:r>
            <a:r>
              <a:rPr lang="zh-CN" altLang="en-US" dirty="0"/>
              <a:t>，在决策和实施决策计划时都必须当机立断；任何延误都会造成严重的后果。</a:t>
            </a:r>
            <a:endParaRPr lang="en-US" altLang="zh-CN" dirty="0"/>
          </a:p>
          <a:p>
            <a:r>
              <a:rPr lang="en-US" altLang="zh-CN" dirty="0"/>
              <a:t>5</a:t>
            </a:r>
            <a:r>
              <a:rPr lang="zh-CN" altLang="en-US" dirty="0"/>
              <a:t>、解决反抗与低至情绪</a:t>
            </a:r>
            <a:endParaRPr lang="en-US" altLang="zh-CN" dirty="0"/>
          </a:p>
          <a:p>
            <a:r>
              <a:rPr lang="zh-CN" altLang="en-US" dirty="0"/>
              <a:t>技术人员一般都会有一定的反抗和抵制情绪，</a:t>
            </a:r>
            <a:r>
              <a:rPr lang="en-US" altLang="zh-CN" dirty="0"/>
              <a:t>PM</a:t>
            </a:r>
            <a:r>
              <a:rPr lang="zh-CN" altLang="en-US" dirty="0"/>
              <a:t>都应该明白一点，克服团队反抗情绪的最佳策略是把时间和经历都集中在谈论如何实现项目目标上。在这个大前提下，充分激发团队成员的积极性。</a:t>
            </a:r>
            <a:endParaRPr lang="en-US" altLang="zh-CN" dirty="0"/>
          </a:p>
          <a:p>
            <a:r>
              <a:rPr lang="en-US" altLang="zh-CN" dirty="0"/>
              <a:t>6</a:t>
            </a:r>
            <a:r>
              <a:rPr lang="zh-CN" altLang="en-US" dirty="0"/>
              <a:t>、工作重点和工作能力</a:t>
            </a:r>
            <a:endParaRPr lang="en-US" altLang="zh-CN" dirty="0"/>
          </a:p>
          <a:p>
            <a:r>
              <a:rPr lang="en-US" altLang="zh-CN" dirty="0"/>
              <a:t>PM</a:t>
            </a:r>
            <a:r>
              <a:rPr lang="zh-CN" altLang="en-US" dirty="0"/>
              <a:t>可能不是技术专家，所以作为主管工作的重点应该是调动团队成员的积极性，为解决技术问题创造充分的条件。一个团队也应该及时的获取和使用心得知识。</a:t>
            </a:r>
            <a:endParaRPr lang="en-US" altLang="zh-CN" dirty="0"/>
          </a:p>
        </p:txBody>
      </p:sp>
      <p:sp>
        <p:nvSpPr>
          <p:cNvPr id="4" name="灯片编号占位符 3"/>
          <p:cNvSpPr>
            <a:spLocks noGrp="1"/>
          </p:cNvSpPr>
          <p:nvPr>
            <p:ph type="sldNum" sz="quarter" idx="10"/>
          </p:nvPr>
        </p:nvSpPr>
        <p:spPr/>
        <p:txBody>
          <a:bodyPr/>
          <a:lstStyle/>
          <a:p>
            <a:fld id="{6DD75E29-0D1B-43FE-BC68-5A21E16B2F39}" type="slidenum">
              <a:rPr lang="zh-CN" altLang="en-US" smtClean="0"/>
              <a:t>17</a:t>
            </a:fld>
            <a:endParaRPr lang="zh-CN" altLang="en-US"/>
          </a:p>
        </p:txBody>
      </p:sp>
    </p:spTree>
    <p:extLst>
      <p:ext uri="{BB962C8B-B14F-4D97-AF65-F5344CB8AC3E}">
        <p14:creationId xmlns:p14="http://schemas.microsoft.com/office/powerpoint/2010/main" val="10887035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18</a:t>
            </a:fld>
            <a:endParaRPr lang="zh-CN" altLang="en-US"/>
          </a:p>
        </p:txBody>
      </p:sp>
    </p:spTree>
    <p:extLst>
      <p:ext uri="{BB962C8B-B14F-4D97-AF65-F5344CB8AC3E}">
        <p14:creationId xmlns:p14="http://schemas.microsoft.com/office/powerpoint/2010/main" val="13500343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如上图所示，这些图非常形象的描述了几家顶尖科技公司的组织架构。其实组织架构并没有好与坏之分，几家公司也都非常成功。但是不同的组织架构的确为这些公司未来的发展产生了深远的影响。</a:t>
            </a:r>
          </a:p>
          <a:p>
            <a:r>
              <a:rPr lang="zh-CN" altLang="en-US" sz="1200" b="0" i="0" kern="1200" dirty="0">
                <a:solidFill>
                  <a:schemeClr val="tx1"/>
                </a:solidFill>
                <a:effectLst/>
                <a:latin typeface="+mn-lt"/>
                <a:ea typeface="+mn-ea"/>
                <a:cs typeface="+mn-cs"/>
              </a:rPr>
              <a:t>回到我们自己，我们应该怎么设计自己的组织架构呢？在设计的过程中，又应该考虑哪些因素呢？</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观察这几家公司的组织架构，我觉得有一个主干的脉络可以帮助我们理清思路，虽然组织架构千差万别，但其实都在围绕一个脉络来进行设计。这个脉络就是组织的决策流。</a:t>
            </a:r>
          </a:p>
          <a:p>
            <a:endParaRPr lang="zh-CN" altLang="en-US" dirty="0"/>
          </a:p>
        </p:txBody>
      </p:sp>
      <p:sp>
        <p:nvSpPr>
          <p:cNvPr id="4" name="灯片编号占位符 3"/>
          <p:cNvSpPr>
            <a:spLocks noGrp="1"/>
          </p:cNvSpPr>
          <p:nvPr>
            <p:ph type="sldNum" sz="quarter" idx="10"/>
          </p:nvPr>
        </p:nvSpPr>
        <p:spPr/>
        <p:txBody>
          <a:bodyPr/>
          <a:lstStyle/>
          <a:p>
            <a:fld id="{6DD75E29-0D1B-43FE-BC68-5A21E16B2F39}" type="slidenum">
              <a:rPr lang="zh-CN" altLang="en-US" smtClean="0"/>
              <a:t>19</a:t>
            </a:fld>
            <a:endParaRPr lang="zh-CN" altLang="en-US"/>
          </a:p>
        </p:txBody>
      </p:sp>
    </p:spTree>
    <p:extLst>
      <p:ext uri="{BB962C8B-B14F-4D97-AF65-F5344CB8AC3E}">
        <p14:creationId xmlns:p14="http://schemas.microsoft.com/office/powerpoint/2010/main" val="21149094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2</a:t>
            </a:fld>
            <a:endParaRPr lang="zh-CN" altLang="en-US"/>
          </a:p>
        </p:txBody>
      </p:sp>
    </p:spTree>
    <p:extLst>
      <p:ext uri="{BB962C8B-B14F-4D97-AF65-F5344CB8AC3E}">
        <p14:creationId xmlns:p14="http://schemas.microsoft.com/office/powerpoint/2010/main" val="36481102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什么是决策流呢？就是组织从收集信息到落地实现的整个流程。如下图所示，他包括四个过程点，分别是信息收集者、决策者、执行者和结果反馈，信息收集者采集客户信息，决策者根据这些信息进行决策，执行者按照决策进行组织生产，最后产生结果又得到客户反馈。这四个节点组成了决策的闭环，体现了组织对外界变化的响应能力。设计组织架构就是一个让决策闭环流逐渐高效的过程。</a:t>
            </a:r>
          </a:p>
        </p:txBody>
      </p:sp>
      <p:sp>
        <p:nvSpPr>
          <p:cNvPr id="4" name="灯片编号占位符 3"/>
          <p:cNvSpPr>
            <a:spLocks noGrp="1"/>
          </p:cNvSpPr>
          <p:nvPr>
            <p:ph type="sldNum" sz="quarter" idx="10"/>
          </p:nvPr>
        </p:nvSpPr>
        <p:spPr/>
        <p:txBody>
          <a:bodyPr/>
          <a:lstStyle/>
          <a:p>
            <a:fld id="{6DD75E29-0D1B-43FE-BC68-5A21E16B2F39}" type="slidenum">
              <a:rPr lang="zh-CN" altLang="en-US" smtClean="0"/>
              <a:t>20</a:t>
            </a:fld>
            <a:endParaRPr lang="zh-CN" altLang="en-US"/>
          </a:p>
        </p:txBody>
      </p:sp>
    </p:spTree>
    <p:extLst>
      <p:ext uri="{BB962C8B-B14F-4D97-AF65-F5344CB8AC3E}">
        <p14:creationId xmlns:p14="http://schemas.microsoft.com/office/powerpoint/2010/main" val="14717641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信息收集节点，所有的决策都得在掌握一定信息的情况下才能做出。所以，信息收集非常重要。对企业组织来说，最核心的信息就是客户或者用户的一线反馈。简单说就是你的产品到底怎么样，口碑如何。只有知道了这些一线的信息，我们才能及时的改变策略，优化产品，做出正确的决策。</a:t>
            </a:r>
          </a:p>
          <a:p>
            <a:r>
              <a:rPr lang="zh-CN" altLang="en-US" dirty="0"/>
              <a:t>组织架构的目标就是要让这个流程更加高效。对信息收集节点来说，就要求及时全面的收集信息，并且尽可能快和不丢失信息的传递给决策者。怎么才能做到这一点呢？那就要求信息收集者和决策者之间的信息传递链条足够短才行。怎么才能足够短呢？让信息收集者直接参与或者主导决策，或许是一种选择。 </a:t>
            </a:r>
            <a:endParaRPr lang="en-US" altLang="zh-CN" dirty="0"/>
          </a:p>
          <a:p>
            <a:r>
              <a:rPr lang="en-US" altLang="zh-CN" dirty="0"/>
              <a:t>……</a:t>
            </a:r>
          </a:p>
          <a:p>
            <a:r>
              <a:rPr lang="zh-CN" altLang="en-US" sz="1200" b="0" i="0" kern="1200" dirty="0">
                <a:solidFill>
                  <a:schemeClr val="tx1"/>
                </a:solidFill>
                <a:effectLst/>
                <a:latin typeface="+mn-lt"/>
                <a:ea typeface="+mn-ea"/>
                <a:cs typeface="+mn-cs"/>
              </a:rPr>
              <a:t>所以说，一定程度上，你做的业务以及你的业务定位，就会决定了不同的决策传导流程，这个不同的流程就会决定你的组织架构。当然，在业务的不同阶段也会有不同的目标，根据目标还需要变换对应的组织驱动方式。</a:t>
            </a:r>
            <a:r>
              <a:rPr lang="zh-CN" altLang="en-US" dirty="0"/>
              <a:t>                                                   </a:t>
            </a:r>
          </a:p>
        </p:txBody>
      </p:sp>
      <p:sp>
        <p:nvSpPr>
          <p:cNvPr id="4" name="灯片编号占位符 3"/>
          <p:cNvSpPr>
            <a:spLocks noGrp="1"/>
          </p:cNvSpPr>
          <p:nvPr>
            <p:ph type="sldNum" sz="quarter" idx="10"/>
          </p:nvPr>
        </p:nvSpPr>
        <p:spPr/>
        <p:txBody>
          <a:bodyPr/>
          <a:lstStyle/>
          <a:p>
            <a:fld id="{6DD75E29-0D1B-43FE-BC68-5A21E16B2F39}" type="slidenum">
              <a:rPr lang="zh-CN" altLang="en-US" smtClean="0"/>
              <a:t>21</a:t>
            </a:fld>
            <a:endParaRPr lang="zh-CN" altLang="en-US"/>
          </a:p>
        </p:txBody>
      </p:sp>
    </p:spTree>
    <p:extLst>
      <p:ext uri="{BB962C8B-B14F-4D97-AF65-F5344CB8AC3E}">
        <p14:creationId xmlns:p14="http://schemas.microsoft.com/office/powerpoint/2010/main" val="21242709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再来看看决策者环节，一方面，决策的层级越少越好，刚才我们提到，可以让信息收集者进入决策圈，这样就减少了信息传导的路径。</a:t>
            </a:r>
          </a:p>
          <a:p>
            <a:r>
              <a:rPr lang="zh-CN" altLang="en-US" sz="1200" b="0" i="0" kern="1200" dirty="0">
                <a:solidFill>
                  <a:schemeClr val="tx1"/>
                </a:solidFill>
                <a:effectLst/>
                <a:latin typeface="+mn-lt"/>
                <a:ea typeface="+mn-ea"/>
                <a:cs typeface="+mn-cs"/>
              </a:rPr>
              <a:t>另一方面，还可以给下层组织一定的授权也可以减少传导层级。也就是说让底层的组织也有一定的决策权，而不是事事汇报。这其实就是很多人在讨论的扁平化组织架构。</a:t>
            </a:r>
            <a:endParaRPr lang="en-US" altLang="zh-CN" sz="1200" b="0" i="0" kern="1200" dirty="0">
              <a:solidFill>
                <a:schemeClr val="tx1"/>
              </a:solidFill>
              <a:effectLst/>
              <a:latin typeface="+mn-lt"/>
              <a:ea typeface="+mn-ea"/>
              <a:cs typeface="+mn-cs"/>
            </a:endParaRPr>
          </a:p>
          <a:p>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DD75E29-0D1B-43FE-BC68-5A21E16B2F39}" type="slidenum">
              <a:rPr lang="zh-CN" altLang="en-US" smtClean="0"/>
              <a:t>22</a:t>
            </a:fld>
            <a:endParaRPr lang="zh-CN" altLang="en-US"/>
          </a:p>
        </p:txBody>
      </p:sp>
    </p:spTree>
    <p:extLst>
      <p:ext uri="{BB962C8B-B14F-4D97-AF65-F5344CB8AC3E}">
        <p14:creationId xmlns:p14="http://schemas.microsoft.com/office/powerpoint/2010/main" val="39402354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执行者依然会有层级的关系，依然要考虑刚才说到扁平化的问题。</a:t>
            </a:r>
          </a:p>
          <a:p>
            <a:r>
              <a:rPr lang="zh-CN" altLang="en-US" sz="1200" b="0" i="0" kern="1200" dirty="0">
                <a:solidFill>
                  <a:schemeClr val="tx1"/>
                </a:solidFill>
                <a:effectLst/>
                <a:latin typeface="+mn-lt"/>
                <a:ea typeface="+mn-ea"/>
                <a:cs typeface="+mn-cs"/>
              </a:rPr>
              <a:t>除此之外，执行者团队要完成具体的项目实现，就需要团队成员具备一定的专业技能。另外，因为涉及大规模项目的协作，还需要成员有一定组织协调的能力。</a:t>
            </a:r>
          </a:p>
        </p:txBody>
      </p:sp>
      <p:sp>
        <p:nvSpPr>
          <p:cNvPr id="4" name="灯片编号占位符 3"/>
          <p:cNvSpPr>
            <a:spLocks noGrp="1"/>
          </p:cNvSpPr>
          <p:nvPr>
            <p:ph type="sldNum" sz="quarter" idx="10"/>
          </p:nvPr>
        </p:nvSpPr>
        <p:spPr/>
        <p:txBody>
          <a:bodyPr/>
          <a:lstStyle/>
          <a:p>
            <a:fld id="{6DD75E29-0D1B-43FE-BC68-5A21E16B2F39}" type="slidenum">
              <a:rPr lang="zh-CN" altLang="en-US" smtClean="0"/>
              <a:t>23</a:t>
            </a:fld>
            <a:endParaRPr lang="zh-CN" altLang="en-US"/>
          </a:p>
        </p:txBody>
      </p:sp>
    </p:spTree>
    <p:extLst>
      <p:ext uri="{BB962C8B-B14F-4D97-AF65-F5344CB8AC3E}">
        <p14:creationId xmlns:p14="http://schemas.microsoft.com/office/powerpoint/2010/main" val="33507837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最后，再看一下决策流程的结果反馈环节。任何组织架构的设计都是为了业务目标服务的，也就是为了最终结果服务的。产生的结果会在客户中产生反馈，信息收集者就会得到这些信息，从而影响决策，最终的决策流程闭环就完成了。</a:t>
            </a:r>
          </a:p>
          <a:p>
            <a:r>
              <a:rPr lang="zh-CN" altLang="en-US" sz="1200" b="0" i="0" kern="1200" dirty="0">
                <a:solidFill>
                  <a:schemeClr val="tx1"/>
                </a:solidFill>
                <a:effectLst/>
                <a:latin typeface="+mn-lt"/>
                <a:ea typeface="+mn-ea"/>
                <a:cs typeface="+mn-cs"/>
              </a:rPr>
              <a:t>大家可以看到，从信息收集到最终结果，信息传导过程中会逐渐丢失信息，如何让流程更加高效，这就是一个不断优化和调整的过程。沿着决策链条走，因为大家有各自不同的分工，大家的目标也会不一致。如何让各个角色能协同起来，我们后续还会继续探讨这个问题。</a:t>
            </a:r>
          </a:p>
        </p:txBody>
      </p:sp>
      <p:sp>
        <p:nvSpPr>
          <p:cNvPr id="4" name="灯片编号占位符 3"/>
          <p:cNvSpPr>
            <a:spLocks noGrp="1"/>
          </p:cNvSpPr>
          <p:nvPr>
            <p:ph type="sldNum" sz="quarter" idx="10"/>
          </p:nvPr>
        </p:nvSpPr>
        <p:spPr/>
        <p:txBody>
          <a:bodyPr/>
          <a:lstStyle/>
          <a:p>
            <a:fld id="{6DD75E29-0D1B-43FE-BC68-5A21E16B2F39}" type="slidenum">
              <a:rPr lang="zh-CN" altLang="en-US" smtClean="0"/>
              <a:t>24</a:t>
            </a:fld>
            <a:endParaRPr lang="zh-CN" altLang="en-US"/>
          </a:p>
        </p:txBody>
      </p:sp>
    </p:spTree>
    <p:extLst>
      <p:ext uri="{BB962C8B-B14F-4D97-AF65-F5344CB8AC3E}">
        <p14:creationId xmlns:p14="http://schemas.microsoft.com/office/powerpoint/2010/main" val="12036218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25</a:t>
            </a:fld>
            <a:endParaRPr lang="zh-CN" altLang="en-US"/>
          </a:p>
        </p:txBody>
      </p:sp>
    </p:spTree>
    <p:extLst>
      <p:ext uri="{BB962C8B-B14F-4D97-AF65-F5344CB8AC3E}">
        <p14:creationId xmlns:p14="http://schemas.microsoft.com/office/powerpoint/2010/main" val="204666388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26</a:t>
            </a:fld>
            <a:endParaRPr lang="zh-CN" altLang="en-US"/>
          </a:p>
        </p:txBody>
      </p:sp>
    </p:spTree>
    <p:extLst>
      <p:ext uri="{BB962C8B-B14F-4D97-AF65-F5344CB8AC3E}">
        <p14:creationId xmlns:p14="http://schemas.microsoft.com/office/powerpoint/2010/main" val="19539913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27</a:t>
            </a:fld>
            <a:endParaRPr lang="zh-CN" altLang="en-US"/>
          </a:p>
        </p:txBody>
      </p:sp>
    </p:spTree>
    <p:extLst>
      <p:ext uri="{BB962C8B-B14F-4D97-AF65-F5344CB8AC3E}">
        <p14:creationId xmlns:p14="http://schemas.microsoft.com/office/powerpoint/2010/main" val="6927981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Where are you looking to anticipate the next change to your business model or your life?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What is the diversity measure of your personal and professional stakeholder network?</a:t>
            </a:r>
            <a:endParaRPr lang="tr-TR" altLang="zh-CN" sz="12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Are you courageous enough to abandon a practice that has made you successful in the past?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Go along and get along </a:t>
            </a:r>
            <a:r>
              <a:rPr lang="zh-CN" altLang="en-US" sz="12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随遇而安，取法中庸</a:t>
            </a:r>
            <a:endParaRPr lang="tr-TR" altLang="zh-CN" sz="12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a:p>
            <a:endParaRPr lang="zh-CN" altLang="en-US" dirty="0"/>
          </a:p>
        </p:txBody>
      </p:sp>
      <p:sp>
        <p:nvSpPr>
          <p:cNvPr id="4" name="灯片编号占位符 3"/>
          <p:cNvSpPr>
            <a:spLocks noGrp="1"/>
          </p:cNvSpPr>
          <p:nvPr>
            <p:ph type="sldNum" sz="quarter" idx="10"/>
          </p:nvPr>
        </p:nvSpPr>
        <p:spPr/>
        <p:txBody>
          <a:bodyPr/>
          <a:lstStyle/>
          <a:p>
            <a:fld id="{6DD75E29-0D1B-43FE-BC68-5A21E16B2F39}" type="slidenum">
              <a:rPr lang="zh-CN" altLang="en-US" smtClean="0"/>
              <a:t>28</a:t>
            </a:fld>
            <a:endParaRPr lang="zh-CN" altLang="en-US"/>
          </a:p>
        </p:txBody>
      </p:sp>
    </p:spTree>
    <p:extLst>
      <p:ext uri="{BB962C8B-B14F-4D97-AF65-F5344CB8AC3E}">
        <p14:creationId xmlns:p14="http://schemas.microsoft.com/office/powerpoint/2010/main" val="36447896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29</a:t>
            </a:fld>
            <a:endParaRPr lang="zh-CN" altLang="en-US"/>
          </a:p>
        </p:txBody>
      </p:sp>
    </p:spTree>
    <p:extLst>
      <p:ext uri="{BB962C8B-B14F-4D97-AF65-F5344CB8AC3E}">
        <p14:creationId xmlns:p14="http://schemas.microsoft.com/office/powerpoint/2010/main" val="2643064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3</a:t>
            </a:fld>
            <a:endParaRPr lang="zh-CN" altLang="en-US"/>
          </a:p>
        </p:txBody>
      </p:sp>
    </p:spTree>
    <p:extLst>
      <p:ext uri="{BB962C8B-B14F-4D97-AF65-F5344CB8AC3E}">
        <p14:creationId xmlns:p14="http://schemas.microsoft.com/office/powerpoint/2010/main" val="1490447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4</a:t>
            </a:fld>
            <a:endParaRPr lang="zh-CN" altLang="en-US"/>
          </a:p>
        </p:txBody>
      </p:sp>
    </p:spTree>
    <p:extLst>
      <p:ext uri="{BB962C8B-B14F-4D97-AF65-F5344CB8AC3E}">
        <p14:creationId xmlns:p14="http://schemas.microsoft.com/office/powerpoint/2010/main" val="42501536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5</a:t>
            </a:fld>
            <a:endParaRPr lang="zh-CN" altLang="en-US"/>
          </a:p>
        </p:txBody>
      </p:sp>
    </p:spTree>
    <p:extLst>
      <p:ext uri="{BB962C8B-B14F-4D97-AF65-F5344CB8AC3E}">
        <p14:creationId xmlns:p14="http://schemas.microsoft.com/office/powerpoint/2010/main" val="3287991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6</a:t>
            </a:fld>
            <a:endParaRPr lang="zh-CN" altLang="en-US"/>
          </a:p>
        </p:txBody>
      </p:sp>
    </p:spTree>
    <p:extLst>
      <p:ext uri="{BB962C8B-B14F-4D97-AF65-F5344CB8AC3E}">
        <p14:creationId xmlns:p14="http://schemas.microsoft.com/office/powerpoint/2010/main" val="38903924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7</a:t>
            </a:fld>
            <a:endParaRPr lang="zh-CN" altLang="en-US"/>
          </a:p>
        </p:txBody>
      </p:sp>
    </p:spTree>
    <p:extLst>
      <p:ext uri="{BB962C8B-B14F-4D97-AF65-F5344CB8AC3E}">
        <p14:creationId xmlns:p14="http://schemas.microsoft.com/office/powerpoint/2010/main" val="23404983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8</a:t>
            </a:fld>
            <a:endParaRPr lang="zh-CN" altLang="en-US"/>
          </a:p>
        </p:txBody>
      </p:sp>
    </p:spTree>
    <p:extLst>
      <p:ext uri="{BB962C8B-B14F-4D97-AF65-F5344CB8AC3E}">
        <p14:creationId xmlns:p14="http://schemas.microsoft.com/office/powerpoint/2010/main" val="104579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DD75E29-0D1B-43FE-BC68-5A21E16B2F39}" type="slidenum">
              <a:rPr lang="zh-CN" altLang="en-US" smtClean="0"/>
              <a:t>9</a:t>
            </a:fld>
            <a:endParaRPr lang="zh-CN" altLang="en-US"/>
          </a:p>
        </p:txBody>
      </p:sp>
    </p:spTree>
    <p:extLst>
      <p:ext uri="{BB962C8B-B14F-4D97-AF65-F5344CB8AC3E}">
        <p14:creationId xmlns:p14="http://schemas.microsoft.com/office/powerpoint/2010/main" val="1419224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20F2AF2-EA92-44F8-853B-5E3554E36C48}" type="datetimeFigureOut">
              <a:rPr lang="en-US" smtClean="0"/>
              <a:t>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3244808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0F2AF2-EA92-44F8-853B-5E3554E36C48}" type="datetimeFigureOut">
              <a:rPr lang="en-US" smtClean="0"/>
              <a:t>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1262527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0F2AF2-EA92-44F8-853B-5E3554E36C48}" type="datetimeFigureOut">
              <a:rPr lang="en-US" smtClean="0"/>
              <a:t>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1023411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0F2AF2-EA92-44F8-853B-5E3554E36C48}" type="datetimeFigureOut">
              <a:rPr lang="en-US" smtClean="0"/>
              <a:t>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2030080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0F2AF2-EA92-44F8-853B-5E3554E36C48}" type="datetimeFigureOut">
              <a:rPr lang="en-US" smtClean="0"/>
              <a:t>4/22/2019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2026334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20F2AF2-EA92-44F8-853B-5E3554E36C48}" type="datetimeFigureOut">
              <a:rPr lang="en-US" smtClean="0"/>
              <a:t>4/22/2019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116196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0F2AF2-EA92-44F8-853B-5E3554E36C48}" type="datetimeFigureOut">
              <a:rPr lang="en-US" smtClean="0"/>
              <a:t>4/22/2019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4069024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0F2AF2-EA92-44F8-853B-5E3554E36C48}" type="datetimeFigureOut">
              <a:rPr lang="en-US" smtClean="0"/>
              <a:t>4/22/2019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1045409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0F2AF2-EA92-44F8-853B-5E3554E36C48}" type="datetimeFigureOut">
              <a:rPr lang="en-US" smtClean="0"/>
              <a:t>4/22/2019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109728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p:cNvSpPr>
            <a:spLocks noGrp="1"/>
          </p:cNvSpPr>
          <p:nvPr>
            <p:ph type="dt" sz="half" idx="10"/>
          </p:nvPr>
        </p:nvSpPr>
        <p:spPr/>
        <p:txBody>
          <a:bodyPr/>
          <a:lstStyle/>
          <a:p>
            <a:fld id="{C20F2AF2-EA92-44F8-853B-5E3554E36C48}" type="datetimeFigureOut">
              <a:rPr lang="en-US" smtClean="0"/>
              <a:t>4/22/2019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3344504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p:cNvSpPr>
            <a:spLocks noGrp="1"/>
          </p:cNvSpPr>
          <p:nvPr>
            <p:ph type="dt" sz="half" idx="10"/>
          </p:nvPr>
        </p:nvSpPr>
        <p:spPr/>
        <p:txBody>
          <a:bodyPr/>
          <a:lstStyle/>
          <a:p>
            <a:fld id="{C20F2AF2-EA92-44F8-853B-5E3554E36C48}" type="datetimeFigureOut">
              <a:rPr lang="en-US" smtClean="0"/>
              <a:t>4/22/2019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7575539-BFBE-477A-BDB6-9CA7B44D81A5}" type="slidenum">
              <a:rPr lang="en-US" smtClean="0"/>
              <a:t>‹#›</a:t>
            </a:fld>
            <a:endParaRPr lang="en-US"/>
          </a:p>
        </p:txBody>
      </p:sp>
    </p:spTree>
    <p:extLst>
      <p:ext uri="{BB962C8B-B14F-4D97-AF65-F5344CB8AC3E}">
        <p14:creationId xmlns:p14="http://schemas.microsoft.com/office/powerpoint/2010/main" val="3642426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20F2AF2-EA92-44F8-853B-5E3554E36C48}" type="datetimeFigureOut">
              <a:rPr lang="en-US" smtClean="0"/>
              <a:t>4/22/2019</a:t>
            </a:fld>
            <a:endParaRPr lang="en-US"/>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C7575539-BFBE-477A-BDB6-9CA7B44D81A5}" type="slidenum">
              <a:rPr lang="en-US" smtClean="0"/>
              <a:t>‹#›</a:t>
            </a:fld>
            <a:endParaRPr lang="en-US"/>
          </a:p>
        </p:txBody>
      </p:sp>
    </p:spTree>
    <p:extLst>
      <p:ext uri="{BB962C8B-B14F-4D97-AF65-F5344CB8AC3E}">
        <p14:creationId xmlns:p14="http://schemas.microsoft.com/office/powerpoint/2010/main" val="26792467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grayscl/>
            <a:extLst>
              <a:ext uri="{BEBA8EAE-BF5A-486C-A8C5-ECC9F3942E4B}">
                <a14:imgProps xmlns:a14="http://schemas.microsoft.com/office/drawing/2010/main">
                  <a14:imgLayer r:embed="rId4">
                    <a14:imgEffect>
                      <a14:saturation sat="175000"/>
                    </a14:imgEffect>
                    <a14:imgEffect>
                      <a14:brightnessContrast bright="-4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3" name="矩形 2"/>
          <p:cNvSpPr/>
          <p:nvPr/>
        </p:nvSpPr>
        <p:spPr>
          <a:xfrm>
            <a:off x="844062" y="174454"/>
            <a:ext cx="24384000" cy="13716000"/>
          </a:xfrm>
          <a:prstGeom prst="rect">
            <a:avLst/>
          </a:prstGeom>
          <a:solidFill>
            <a:schemeClr val="tx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Freeform 5"/>
          <p:cNvSpPr>
            <a:spLocks/>
          </p:cNvSpPr>
          <p:nvPr/>
        </p:nvSpPr>
        <p:spPr bwMode="auto">
          <a:xfrm>
            <a:off x="-91665" y="-1238865"/>
            <a:ext cx="24475666" cy="10825317"/>
          </a:xfrm>
          <a:custGeom>
            <a:avLst/>
            <a:gdLst>
              <a:gd name="T0" fmla="*/ 0 w 2414"/>
              <a:gd name="T1" fmla="*/ 1090 h 1090"/>
              <a:gd name="T2" fmla="*/ 1368 w 2414"/>
              <a:gd name="T3" fmla="*/ 198 h 1090"/>
              <a:gd name="T4" fmla="*/ 2414 w 2414"/>
              <a:gd name="T5" fmla="*/ 902 h 1090"/>
              <a:gd name="T6" fmla="*/ 2414 w 2414"/>
              <a:gd name="T7" fmla="*/ 0 h 1090"/>
              <a:gd name="T8" fmla="*/ 0 w 2414"/>
              <a:gd name="T9" fmla="*/ 0 h 1090"/>
              <a:gd name="T10" fmla="*/ 0 w 2414"/>
              <a:gd name="T11" fmla="*/ 1090 h 1090"/>
            </a:gdLst>
            <a:ahLst/>
            <a:cxnLst>
              <a:cxn ang="0">
                <a:pos x="T0" y="T1"/>
              </a:cxn>
              <a:cxn ang="0">
                <a:pos x="T2" y="T3"/>
              </a:cxn>
              <a:cxn ang="0">
                <a:pos x="T4" y="T5"/>
              </a:cxn>
              <a:cxn ang="0">
                <a:pos x="T6" y="T7"/>
              </a:cxn>
              <a:cxn ang="0">
                <a:pos x="T8" y="T9"/>
              </a:cxn>
              <a:cxn ang="0">
                <a:pos x="T10" y="T11"/>
              </a:cxn>
            </a:cxnLst>
            <a:rect l="0" t="0" r="r" b="b"/>
            <a:pathLst>
              <a:path w="2414" h="1090">
                <a:moveTo>
                  <a:pt x="0" y="1090"/>
                </a:moveTo>
                <a:cubicBezTo>
                  <a:pt x="0" y="1090"/>
                  <a:pt x="927" y="371"/>
                  <a:pt x="1368" y="198"/>
                </a:cubicBezTo>
                <a:cubicBezTo>
                  <a:pt x="1809" y="24"/>
                  <a:pt x="2208" y="446"/>
                  <a:pt x="2414" y="902"/>
                </a:cubicBezTo>
                <a:cubicBezTo>
                  <a:pt x="2414" y="0"/>
                  <a:pt x="2414" y="0"/>
                  <a:pt x="2414" y="0"/>
                </a:cubicBezTo>
                <a:cubicBezTo>
                  <a:pt x="0" y="0"/>
                  <a:pt x="0" y="0"/>
                  <a:pt x="0" y="0"/>
                </a:cubicBezTo>
                <a:lnTo>
                  <a:pt x="0" y="1090"/>
                </a:ln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5"/>
          <p:cNvSpPr>
            <a:spLocks/>
          </p:cNvSpPr>
          <p:nvPr/>
        </p:nvSpPr>
        <p:spPr bwMode="auto">
          <a:xfrm>
            <a:off x="-45833" y="-1869260"/>
            <a:ext cx="24475666" cy="10825317"/>
          </a:xfrm>
          <a:custGeom>
            <a:avLst/>
            <a:gdLst>
              <a:gd name="T0" fmla="*/ 0 w 2414"/>
              <a:gd name="T1" fmla="*/ 1090 h 1090"/>
              <a:gd name="T2" fmla="*/ 1368 w 2414"/>
              <a:gd name="T3" fmla="*/ 198 h 1090"/>
              <a:gd name="T4" fmla="*/ 2414 w 2414"/>
              <a:gd name="T5" fmla="*/ 902 h 1090"/>
              <a:gd name="T6" fmla="*/ 2414 w 2414"/>
              <a:gd name="T7" fmla="*/ 0 h 1090"/>
              <a:gd name="T8" fmla="*/ 0 w 2414"/>
              <a:gd name="T9" fmla="*/ 0 h 1090"/>
              <a:gd name="T10" fmla="*/ 0 w 2414"/>
              <a:gd name="T11" fmla="*/ 1090 h 1090"/>
            </a:gdLst>
            <a:ahLst/>
            <a:cxnLst>
              <a:cxn ang="0">
                <a:pos x="T0" y="T1"/>
              </a:cxn>
              <a:cxn ang="0">
                <a:pos x="T2" y="T3"/>
              </a:cxn>
              <a:cxn ang="0">
                <a:pos x="T4" y="T5"/>
              </a:cxn>
              <a:cxn ang="0">
                <a:pos x="T6" y="T7"/>
              </a:cxn>
              <a:cxn ang="0">
                <a:pos x="T8" y="T9"/>
              </a:cxn>
              <a:cxn ang="0">
                <a:pos x="T10" y="T11"/>
              </a:cxn>
            </a:cxnLst>
            <a:rect l="0" t="0" r="r" b="b"/>
            <a:pathLst>
              <a:path w="2414" h="1090">
                <a:moveTo>
                  <a:pt x="0" y="1090"/>
                </a:moveTo>
                <a:cubicBezTo>
                  <a:pt x="0" y="1090"/>
                  <a:pt x="927" y="371"/>
                  <a:pt x="1368" y="198"/>
                </a:cubicBezTo>
                <a:cubicBezTo>
                  <a:pt x="1809" y="24"/>
                  <a:pt x="2208" y="446"/>
                  <a:pt x="2414" y="902"/>
                </a:cubicBezTo>
                <a:cubicBezTo>
                  <a:pt x="2414" y="0"/>
                  <a:pt x="2414" y="0"/>
                  <a:pt x="2414" y="0"/>
                </a:cubicBezTo>
                <a:cubicBezTo>
                  <a:pt x="0" y="0"/>
                  <a:pt x="0" y="0"/>
                  <a:pt x="0" y="0"/>
                </a:cubicBezTo>
                <a:lnTo>
                  <a:pt x="0" y="1090"/>
                </a:ln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5"/>
          <p:cNvSpPr>
            <a:spLocks/>
          </p:cNvSpPr>
          <p:nvPr/>
        </p:nvSpPr>
        <p:spPr bwMode="auto">
          <a:xfrm>
            <a:off x="-91665" y="-2448234"/>
            <a:ext cx="24475666" cy="10825317"/>
          </a:xfrm>
          <a:custGeom>
            <a:avLst/>
            <a:gdLst>
              <a:gd name="T0" fmla="*/ 0 w 2414"/>
              <a:gd name="T1" fmla="*/ 1090 h 1090"/>
              <a:gd name="T2" fmla="*/ 1368 w 2414"/>
              <a:gd name="T3" fmla="*/ 198 h 1090"/>
              <a:gd name="T4" fmla="*/ 2414 w 2414"/>
              <a:gd name="T5" fmla="*/ 902 h 1090"/>
              <a:gd name="T6" fmla="*/ 2414 w 2414"/>
              <a:gd name="T7" fmla="*/ 0 h 1090"/>
              <a:gd name="T8" fmla="*/ 0 w 2414"/>
              <a:gd name="T9" fmla="*/ 0 h 1090"/>
              <a:gd name="T10" fmla="*/ 0 w 2414"/>
              <a:gd name="T11" fmla="*/ 1090 h 1090"/>
            </a:gdLst>
            <a:ahLst/>
            <a:cxnLst>
              <a:cxn ang="0">
                <a:pos x="T0" y="T1"/>
              </a:cxn>
              <a:cxn ang="0">
                <a:pos x="T2" y="T3"/>
              </a:cxn>
              <a:cxn ang="0">
                <a:pos x="T4" y="T5"/>
              </a:cxn>
              <a:cxn ang="0">
                <a:pos x="T6" y="T7"/>
              </a:cxn>
              <a:cxn ang="0">
                <a:pos x="T8" y="T9"/>
              </a:cxn>
              <a:cxn ang="0">
                <a:pos x="T10" y="T11"/>
              </a:cxn>
            </a:cxnLst>
            <a:rect l="0" t="0" r="r" b="b"/>
            <a:pathLst>
              <a:path w="2414" h="1090">
                <a:moveTo>
                  <a:pt x="0" y="1090"/>
                </a:moveTo>
                <a:cubicBezTo>
                  <a:pt x="0" y="1090"/>
                  <a:pt x="927" y="371"/>
                  <a:pt x="1368" y="198"/>
                </a:cubicBezTo>
                <a:cubicBezTo>
                  <a:pt x="1809" y="24"/>
                  <a:pt x="2208" y="446"/>
                  <a:pt x="2414" y="902"/>
                </a:cubicBezTo>
                <a:cubicBezTo>
                  <a:pt x="2414" y="0"/>
                  <a:pt x="2414" y="0"/>
                  <a:pt x="2414" y="0"/>
                </a:cubicBezTo>
                <a:cubicBezTo>
                  <a:pt x="0" y="0"/>
                  <a:pt x="0" y="0"/>
                  <a:pt x="0" y="0"/>
                </a:cubicBezTo>
                <a:lnTo>
                  <a:pt x="0" y="1090"/>
                </a:ln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5"/>
          <p:cNvSpPr>
            <a:spLocks/>
          </p:cNvSpPr>
          <p:nvPr/>
        </p:nvSpPr>
        <p:spPr bwMode="auto">
          <a:xfrm>
            <a:off x="-91665" y="-3097165"/>
            <a:ext cx="24475666" cy="10825317"/>
          </a:xfrm>
          <a:custGeom>
            <a:avLst/>
            <a:gdLst>
              <a:gd name="T0" fmla="*/ 0 w 2414"/>
              <a:gd name="T1" fmla="*/ 1090 h 1090"/>
              <a:gd name="T2" fmla="*/ 1368 w 2414"/>
              <a:gd name="T3" fmla="*/ 198 h 1090"/>
              <a:gd name="T4" fmla="*/ 2414 w 2414"/>
              <a:gd name="T5" fmla="*/ 902 h 1090"/>
              <a:gd name="T6" fmla="*/ 2414 w 2414"/>
              <a:gd name="T7" fmla="*/ 0 h 1090"/>
              <a:gd name="T8" fmla="*/ 0 w 2414"/>
              <a:gd name="T9" fmla="*/ 0 h 1090"/>
              <a:gd name="T10" fmla="*/ 0 w 2414"/>
              <a:gd name="T11" fmla="*/ 1090 h 1090"/>
            </a:gdLst>
            <a:ahLst/>
            <a:cxnLst>
              <a:cxn ang="0">
                <a:pos x="T0" y="T1"/>
              </a:cxn>
              <a:cxn ang="0">
                <a:pos x="T2" y="T3"/>
              </a:cxn>
              <a:cxn ang="0">
                <a:pos x="T4" y="T5"/>
              </a:cxn>
              <a:cxn ang="0">
                <a:pos x="T6" y="T7"/>
              </a:cxn>
              <a:cxn ang="0">
                <a:pos x="T8" y="T9"/>
              </a:cxn>
              <a:cxn ang="0">
                <a:pos x="T10" y="T11"/>
              </a:cxn>
            </a:cxnLst>
            <a:rect l="0" t="0" r="r" b="b"/>
            <a:pathLst>
              <a:path w="2414" h="1090">
                <a:moveTo>
                  <a:pt x="0" y="1090"/>
                </a:moveTo>
                <a:cubicBezTo>
                  <a:pt x="0" y="1090"/>
                  <a:pt x="927" y="371"/>
                  <a:pt x="1368" y="198"/>
                </a:cubicBezTo>
                <a:cubicBezTo>
                  <a:pt x="1809" y="24"/>
                  <a:pt x="2208" y="446"/>
                  <a:pt x="2414" y="902"/>
                </a:cubicBezTo>
                <a:cubicBezTo>
                  <a:pt x="2414" y="0"/>
                  <a:pt x="2414" y="0"/>
                  <a:pt x="2414" y="0"/>
                </a:cubicBezTo>
                <a:cubicBezTo>
                  <a:pt x="0" y="0"/>
                  <a:pt x="0" y="0"/>
                  <a:pt x="0" y="0"/>
                </a:cubicBezTo>
                <a:lnTo>
                  <a:pt x="0" y="1090"/>
                </a:ln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5"/>
          <p:cNvSpPr>
            <a:spLocks/>
          </p:cNvSpPr>
          <p:nvPr/>
        </p:nvSpPr>
        <p:spPr bwMode="auto">
          <a:xfrm>
            <a:off x="-91665" y="-3789076"/>
            <a:ext cx="24475666" cy="10825317"/>
          </a:xfrm>
          <a:custGeom>
            <a:avLst/>
            <a:gdLst>
              <a:gd name="T0" fmla="*/ 0 w 2414"/>
              <a:gd name="T1" fmla="*/ 1090 h 1090"/>
              <a:gd name="T2" fmla="*/ 1368 w 2414"/>
              <a:gd name="T3" fmla="*/ 198 h 1090"/>
              <a:gd name="T4" fmla="*/ 2414 w 2414"/>
              <a:gd name="T5" fmla="*/ 902 h 1090"/>
              <a:gd name="T6" fmla="*/ 2414 w 2414"/>
              <a:gd name="T7" fmla="*/ 0 h 1090"/>
              <a:gd name="T8" fmla="*/ 0 w 2414"/>
              <a:gd name="T9" fmla="*/ 0 h 1090"/>
              <a:gd name="T10" fmla="*/ 0 w 2414"/>
              <a:gd name="T11" fmla="*/ 1090 h 1090"/>
            </a:gdLst>
            <a:ahLst/>
            <a:cxnLst>
              <a:cxn ang="0">
                <a:pos x="T0" y="T1"/>
              </a:cxn>
              <a:cxn ang="0">
                <a:pos x="T2" y="T3"/>
              </a:cxn>
              <a:cxn ang="0">
                <a:pos x="T4" y="T5"/>
              </a:cxn>
              <a:cxn ang="0">
                <a:pos x="T6" y="T7"/>
              </a:cxn>
              <a:cxn ang="0">
                <a:pos x="T8" y="T9"/>
              </a:cxn>
              <a:cxn ang="0">
                <a:pos x="T10" y="T11"/>
              </a:cxn>
            </a:cxnLst>
            <a:rect l="0" t="0" r="r" b="b"/>
            <a:pathLst>
              <a:path w="2414" h="1090">
                <a:moveTo>
                  <a:pt x="0" y="1090"/>
                </a:moveTo>
                <a:cubicBezTo>
                  <a:pt x="0" y="1090"/>
                  <a:pt x="927" y="371"/>
                  <a:pt x="1368" y="198"/>
                </a:cubicBezTo>
                <a:cubicBezTo>
                  <a:pt x="1809" y="24"/>
                  <a:pt x="2208" y="446"/>
                  <a:pt x="2414" y="902"/>
                </a:cubicBezTo>
                <a:cubicBezTo>
                  <a:pt x="2414" y="0"/>
                  <a:pt x="2414" y="0"/>
                  <a:pt x="2414" y="0"/>
                </a:cubicBezTo>
                <a:cubicBezTo>
                  <a:pt x="0" y="0"/>
                  <a:pt x="0" y="0"/>
                  <a:pt x="0" y="0"/>
                </a:cubicBezTo>
                <a:lnTo>
                  <a:pt x="0" y="1090"/>
                </a:ln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20" name="Freeform 5"/>
          <p:cNvSpPr>
            <a:spLocks/>
          </p:cNvSpPr>
          <p:nvPr/>
        </p:nvSpPr>
        <p:spPr bwMode="auto">
          <a:xfrm>
            <a:off x="-91665" y="-4470026"/>
            <a:ext cx="24475666" cy="10825317"/>
          </a:xfrm>
          <a:custGeom>
            <a:avLst/>
            <a:gdLst>
              <a:gd name="T0" fmla="*/ 0 w 2414"/>
              <a:gd name="T1" fmla="*/ 1090 h 1090"/>
              <a:gd name="T2" fmla="*/ 1368 w 2414"/>
              <a:gd name="T3" fmla="*/ 198 h 1090"/>
              <a:gd name="T4" fmla="*/ 2414 w 2414"/>
              <a:gd name="T5" fmla="*/ 902 h 1090"/>
              <a:gd name="T6" fmla="*/ 2414 w 2414"/>
              <a:gd name="T7" fmla="*/ 0 h 1090"/>
              <a:gd name="T8" fmla="*/ 0 w 2414"/>
              <a:gd name="T9" fmla="*/ 0 h 1090"/>
              <a:gd name="T10" fmla="*/ 0 w 2414"/>
              <a:gd name="T11" fmla="*/ 1090 h 1090"/>
            </a:gdLst>
            <a:ahLst/>
            <a:cxnLst>
              <a:cxn ang="0">
                <a:pos x="T0" y="T1"/>
              </a:cxn>
              <a:cxn ang="0">
                <a:pos x="T2" y="T3"/>
              </a:cxn>
              <a:cxn ang="0">
                <a:pos x="T4" y="T5"/>
              </a:cxn>
              <a:cxn ang="0">
                <a:pos x="T6" y="T7"/>
              </a:cxn>
              <a:cxn ang="0">
                <a:pos x="T8" y="T9"/>
              </a:cxn>
              <a:cxn ang="0">
                <a:pos x="T10" y="T11"/>
              </a:cxn>
            </a:cxnLst>
            <a:rect l="0" t="0" r="r" b="b"/>
            <a:pathLst>
              <a:path w="2414" h="1090">
                <a:moveTo>
                  <a:pt x="0" y="1090"/>
                </a:moveTo>
                <a:cubicBezTo>
                  <a:pt x="0" y="1090"/>
                  <a:pt x="927" y="371"/>
                  <a:pt x="1368" y="198"/>
                </a:cubicBezTo>
                <a:cubicBezTo>
                  <a:pt x="1809" y="24"/>
                  <a:pt x="2208" y="446"/>
                  <a:pt x="2414" y="902"/>
                </a:cubicBezTo>
                <a:cubicBezTo>
                  <a:pt x="2414" y="0"/>
                  <a:pt x="2414" y="0"/>
                  <a:pt x="2414" y="0"/>
                </a:cubicBezTo>
                <a:cubicBezTo>
                  <a:pt x="0" y="0"/>
                  <a:pt x="0" y="0"/>
                  <a:pt x="0" y="0"/>
                </a:cubicBezTo>
                <a:lnTo>
                  <a:pt x="0" y="1090"/>
                </a:ln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21" name="Freeform 5"/>
          <p:cNvSpPr>
            <a:spLocks/>
          </p:cNvSpPr>
          <p:nvPr/>
        </p:nvSpPr>
        <p:spPr bwMode="auto">
          <a:xfrm>
            <a:off x="-91665" y="-5147189"/>
            <a:ext cx="24475666" cy="10825317"/>
          </a:xfrm>
          <a:custGeom>
            <a:avLst/>
            <a:gdLst>
              <a:gd name="T0" fmla="*/ 0 w 2414"/>
              <a:gd name="T1" fmla="*/ 1090 h 1090"/>
              <a:gd name="T2" fmla="*/ 1368 w 2414"/>
              <a:gd name="T3" fmla="*/ 198 h 1090"/>
              <a:gd name="T4" fmla="*/ 2414 w 2414"/>
              <a:gd name="T5" fmla="*/ 902 h 1090"/>
              <a:gd name="T6" fmla="*/ 2414 w 2414"/>
              <a:gd name="T7" fmla="*/ 0 h 1090"/>
              <a:gd name="T8" fmla="*/ 0 w 2414"/>
              <a:gd name="T9" fmla="*/ 0 h 1090"/>
              <a:gd name="T10" fmla="*/ 0 w 2414"/>
              <a:gd name="T11" fmla="*/ 1090 h 1090"/>
            </a:gdLst>
            <a:ahLst/>
            <a:cxnLst>
              <a:cxn ang="0">
                <a:pos x="T0" y="T1"/>
              </a:cxn>
              <a:cxn ang="0">
                <a:pos x="T2" y="T3"/>
              </a:cxn>
              <a:cxn ang="0">
                <a:pos x="T4" y="T5"/>
              </a:cxn>
              <a:cxn ang="0">
                <a:pos x="T6" y="T7"/>
              </a:cxn>
              <a:cxn ang="0">
                <a:pos x="T8" y="T9"/>
              </a:cxn>
              <a:cxn ang="0">
                <a:pos x="T10" y="T11"/>
              </a:cxn>
            </a:cxnLst>
            <a:rect l="0" t="0" r="r" b="b"/>
            <a:pathLst>
              <a:path w="2414" h="1090">
                <a:moveTo>
                  <a:pt x="0" y="1090"/>
                </a:moveTo>
                <a:cubicBezTo>
                  <a:pt x="0" y="1090"/>
                  <a:pt x="927" y="371"/>
                  <a:pt x="1368" y="198"/>
                </a:cubicBezTo>
                <a:cubicBezTo>
                  <a:pt x="1809" y="24"/>
                  <a:pt x="2208" y="446"/>
                  <a:pt x="2414" y="902"/>
                </a:cubicBezTo>
                <a:cubicBezTo>
                  <a:pt x="2414" y="0"/>
                  <a:pt x="2414" y="0"/>
                  <a:pt x="2414" y="0"/>
                </a:cubicBezTo>
                <a:cubicBezTo>
                  <a:pt x="0" y="0"/>
                  <a:pt x="0" y="0"/>
                  <a:pt x="0" y="0"/>
                </a:cubicBezTo>
                <a:lnTo>
                  <a:pt x="0" y="1090"/>
                </a:ln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26" name="TextBox 1"/>
          <p:cNvSpPr txBox="1"/>
          <p:nvPr/>
        </p:nvSpPr>
        <p:spPr>
          <a:xfrm>
            <a:off x="4361170" y="6344874"/>
            <a:ext cx="15661660" cy="1446550"/>
          </a:xfrm>
          <a:prstGeom prst="rect">
            <a:avLst/>
          </a:prstGeom>
          <a:noFill/>
        </p:spPr>
        <p:txBody>
          <a:bodyPr wrap="none" rtlCol="0">
            <a:spAutoFit/>
          </a:bodyPr>
          <a:lstStyle/>
          <a:p>
            <a:pPr algn="ctr"/>
            <a:r>
              <a:rPr lang="en-US" altLang="zh-CN" sz="4400" kern="0" spc="600" dirty="0">
                <a:solidFill>
                  <a:srgbClr val="CA8385"/>
                </a:solidFill>
                <a:latin typeface="微软雅黑" panose="020B0503020204020204" pitchFamily="34" charset="-122"/>
                <a:ea typeface="微软雅黑" panose="020B0503020204020204" pitchFamily="34" charset="-122"/>
                <a:cs typeface="Open Sans Extrabold" panose="020B0906030804020204" pitchFamily="34" charset="0"/>
              </a:rPr>
              <a:t>Elements of managing a team</a:t>
            </a:r>
            <a:r>
              <a:rPr lang="en-US" sz="4400" kern="0" spc="600" dirty="0">
                <a:solidFill>
                  <a:srgbClr val="CA8385"/>
                </a:solidFill>
                <a:latin typeface="微软雅黑" panose="020B0503020204020204" pitchFamily="34" charset="-122"/>
                <a:ea typeface="微软雅黑" panose="020B0503020204020204" pitchFamily="34" charset="-122"/>
                <a:cs typeface="Open Sans Extrabold" panose="020B0906030804020204" pitchFamily="34" charset="0"/>
              </a:rPr>
              <a:t>, challenges</a:t>
            </a:r>
          </a:p>
          <a:p>
            <a:pPr algn="ctr"/>
            <a:r>
              <a:rPr lang="en-US" sz="4400" kern="0" spc="600" dirty="0">
                <a:solidFill>
                  <a:srgbClr val="CA8385"/>
                </a:solidFill>
                <a:latin typeface="微软雅黑" panose="020B0503020204020204" pitchFamily="34" charset="-122"/>
                <a:ea typeface="微软雅黑" panose="020B0503020204020204" pitchFamily="34" charset="-122"/>
                <a:cs typeface="Open Sans Extrabold" panose="020B0906030804020204" pitchFamily="34" charset="0"/>
              </a:rPr>
              <a:t> </a:t>
            </a:r>
            <a:r>
              <a:rPr lang="en-US" altLang="zh-CN" sz="4400" kern="0" spc="600" dirty="0">
                <a:solidFill>
                  <a:srgbClr val="CA8385"/>
                </a:solidFill>
                <a:latin typeface="微软雅黑" panose="020B0503020204020204" pitchFamily="34" charset="-122"/>
                <a:ea typeface="微软雅黑" panose="020B0503020204020204" pitchFamily="34" charset="-122"/>
                <a:cs typeface="Open Sans Extrabold" panose="020B0906030804020204" pitchFamily="34" charset="0"/>
              </a:rPr>
              <a:t>T</a:t>
            </a:r>
            <a:r>
              <a:rPr lang="en-US" sz="4400" kern="0" spc="600" dirty="0">
                <a:solidFill>
                  <a:srgbClr val="CA8385"/>
                </a:solidFill>
                <a:latin typeface="微软雅黑" panose="020B0503020204020204" pitchFamily="34" charset="-122"/>
                <a:ea typeface="微软雅黑" panose="020B0503020204020204" pitchFamily="34" charset="-122"/>
                <a:cs typeface="Open Sans Extrabold" panose="020B0906030804020204" pitchFamily="34" charset="0"/>
              </a:rPr>
              <a:t>eam organization and structure, leadership</a:t>
            </a:r>
            <a:endParaRPr lang="tr-TR" sz="4400" kern="0" spc="600" dirty="0">
              <a:solidFill>
                <a:srgbClr val="CA8385"/>
              </a:solidFill>
              <a:latin typeface="微软雅黑" panose="020B0503020204020204" pitchFamily="34" charset="-122"/>
              <a:ea typeface="微软雅黑" panose="020B0503020204020204" pitchFamily="34" charset="-122"/>
              <a:cs typeface="Open Sans Extrabold" panose="020B0906030804020204" pitchFamily="34" charset="0"/>
            </a:endParaRPr>
          </a:p>
        </p:txBody>
      </p:sp>
    </p:spTree>
    <p:extLst>
      <p:ext uri="{BB962C8B-B14F-4D97-AF65-F5344CB8AC3E}">
        <p14:creationId xmlns:p14="http://schemas.microsoft.com/office/powerpoint/2010/main" val="369709344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6467515" y="3424838"/>
            <a:ext cx="11448968" cy="1754326"/>
          </a:xfrm>
          <a:prstGeom prst="rect">
            <a:avLst/>
          </a:prstGeom>
          <a:noFill/>
        </p:spPr>
        <p:txBody>
          <a:bodyPr wrap="none" rtlCol="0">
            <a:spAutoFit/>
          </a:bodyPr>
          <a:lstStyle/>
          <a:p>
            <a:pPr algn="ct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Five</a:t>
            </a:r>
          </a:p>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Let each member clear the goal</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5743781"/>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a:xfrm>
            <a:off x="5829300" y="6477951"/>
            <a:ext cx="12725400" cy="4612929"/>
          </a:xfrm>
          <a:prstGeom prst="rect">
            <a:avLst/>
          </a:prstGeom>
        </p:spPr>
        <p:txBody>
          <a:bodyPr wrap="square">
            <a:spAutoFit/>
          </a:bodyPr>
          <a:lstStyle/>
          <a:p>
            <a:pPr indent="457200" algn="just">
              <a:lnSpc>
                <a:spcPct val="150000"/>
              </a:lnSpc>
            </a:pPr>
            <a:r>
              <a:rPr lang="en-US" sz="4000" dirty="0">
                <a:solidFill>
                  <a:schemeClr val="bg1">
                    <a:lumMod val="95000"/>
                  </a:schemeClr>
                </a:solidFill>
                <a:latin typeface="Open Sans" panose="020B0606030504020204" pitchFamily="34" charset="0"/>
              </a:rPr>
              <a:t>Before the project begins, each team member must define his or her tasks, goals, and date of delivery. Then I know how to improve my work efficiency according to my work skills, so as to accomplish my work goals.</a:t>
            </a:r>
            <a:endParaRPr lang="tr-TR" sz="4000" dirty="0">
              <a:solidFill>
                <a:schemeClr val="bg1">
                  <a:lumMod val="95000"/>
                </a:schemeClr>
              </a:solidFill>
            </a:endParaRPr>
          </a:p>
        </p:txBody>
      </p:sp>
    </p:spTree>
    <p:extLst>
      <p:ext uri="{BB962C8B-B14F-4D97-AF65-F5344CB8AC3E}">
        <p14:creationId xmlns:p14="http://schemas.microsoft.com/office/powerpoint/2010/main" val="41204919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5102558" y="3424838"/>
            <a:ext cx="14178883" cy="1754326"/>
          </a:xfrm>
          <a:prstGeom prst="rect">
            <a:avLst/>
          </a:prstGeom>
          <a:noFill/>
        </p:spPr>
        <p:txBody>
          <a:bodyPr wrap="none" rtlCol="0">
            <a:spAutoFit/>
          </a:bodyPr>
          <a:lstStyle/>
          <a:p>
            <a:pPr algn="ct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Six</a:t>
            </a:r>
          </a:p>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Be a good commander behind the team</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5743781"/>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a:xfrm>
            <a:off x="5829300" y="6477951"/>
            <a:ext cx="12725400" cy="5924827"/>
          </a:xfrm>
          <a:prstGeom prst="rect">
            <a:avLst/>
          </a:prstGeom>
        </p:spPr>
        <p:txBody>
          <a:bodyPr wrap="square">
            <a:spAutoFit/>
          </a:bodyPr>
          <a:lstStyle/>
          <a:p>
            <a:pPr indent="457200" algn="just">
              <a:lnSpc>
                <a:spcPct val="150000"/>
              </a:lnSpc>
            </a:pPr>
            <a:r>
              <a:rPr lang="en-US" sz="3200" dirty="0">
                <a:solidFill>
                  <a:schemeClr val="bg1">
                    <a:lumMod val="95000"/>
                  </a:schemeClr>
                </a:solidFill>
                <a:latin typeface="Open Sans" panose="020B0606030504020204" pitchFamily="34" charset="0"/>
              </a:rPr>
              <a:t>Team members always encounter problems that they cannot solve independently. At this time, the most important responsibility of being a manager is to help team members to solve problems, do a good job in command work, form a good communication mechanism, and train members to form at work. What problems have been encountered, the working habits reported in time, the manager can conduct a short discussion with the members, and give the best solution to the problem.</a:t>
            </a:r>
            <a:endParaRPr lang="tr-TR" sz="3200" dirty="0">
              <a:solidFill>
                <a:schemeClr val="bg1">
                  <a:lumMod val="95000"/>
                </a:schemeClr>
              </a:solidFill>
            </a:endParaRPr>
          </a:p>
        </p:txBody>
      </p:sp>
    </p:spTree>
    <p:extLst>
      <p:ext uri="{BB962C8B-B14F-4D97-AF65-F5344CB8AC3E}">
        <p14:creationId xmlns:p14="http://schemas.microsoft.com/office/powerpoint/2010/main" val="3105727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4" name="AutoShape 3"/>
          <p:cNvSpPr>
            <a:spLocks noChangeAspect="1" noChangeArrowheads="1" noTextEdit="1"/>
          </p:cNvSpPr>
          <p:nvPr/>
        </p:nvSpPr>
        <p:spPr bwMode="auto">
          <a:xfrm>
            <a:off x="7792629" y="3693051"/>
            <a:ext cx="10239549" cy="5793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7"/>
          <p:cNvSpPr>
            <a:spLocks/>
          </p:cNvSpPr>
          <p:nvPr/>
        </p:nvSpPr>
        <p:spPr bwMode="auto">
          <a:xfrm>
            <a:off x="7643001" y="3588118"/>
            <a:ext cx="9748028" cy="6084350"/>
          </a:xfrm>
          <a:custGeom>
            <a:avLst/>
            <a:gdLst>
              <a:gd name="T0" fmla="*/ 0 w 1845"/>
              <a:gd name="T1" fmla="*/ 856 h 1150"/>
              <a:gd name="T2" fmla="*/ 1265 w 1845"/>
              <a:gd name="T3" fmla="*/ 136 h 1150"/>
              <a:gd name="T4" fmla="*/ 1845 w 1845"/>
              <a:gd name="T5" fmla="*/ 832 h 1150"/>
              <a:gd name="T6" fmla="*/ 1195 w 1845"/>
              <a:gd name="T7" fmla="*/ 1123 h 1150"/>
              <a:gd name="T8" fmla="*/ 0 w 1845"/>
              <a:gd name="T9" fmla="*/ 856 h 1150"/>
            </a:gdLst>
            <a:ahLst/>
            <a:cxnLst>
              <a:cxn ang="0">
                <a:pos x="T0" y="T1"/>
              </a:cxn>
              <a:cxn ang="0">
                <a:pos x="T2" y="T3"/>
              </a:cxn>
              <a:cxn ang="0">
                <a:pos x="T4" y="T5"/>
              </a:cxn>
              <a:cxn ang="0">
                <a:pos x="T6" y="T7"/>
              </a:cxn>
              <a:cxn ang="0">
                <a:pos x="T8" y="T9"/>
              </a:cxn>
            </a:cxnLst>
            <a:rect l="0" t="0" r="r" b="b"/>
            <a:pathLst>
              <a:path w="1845" h="1150">
                <a:moveTo>
                  <a:pt x="0" y="856"/>
                </a:moveTo>
                <a:cubicBezTo>
                  <a:pt x="0" y="856"/>
                  <a:pt x="995" y="0"/>
                  <a:pt x="1265" y="136"/>
                </a:cubicBezTo>
                <a:cubicBezTo>
                  <a:pt x="1535" y="272"/>
                  <a:pt x="1845" y="832"/>
                  <a:pt x="1845" y="832"/>
                </a:cubicBezTo>
                <a:cubicBezTo>
                  <a:pt x="1845" y="832"/>
                  <a:pt x="1600" y="1096"/>
                  <a:pt x="1195" y="1123"/>
                </a:cubicBezTo>
                <a:cubicBezTo>
                  <a:pt x="789" y="1150"/>
                  <a:pt x="326" y="1083"/>
                  <a:pt x="0" y="856"/>
                </a:cubicBez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6" name="Rectangle 5"/>
          <p:cNvSpPr>
            <a:spLocks noChangeArrowheads="1"/>
          </p:cNvSpPr>
          <p:nvPr/>
        </p:nvSpPr>
        <p:spPr bwMode="auto">
          <a:xfrm>
            <a:off x="7378485" y="2604833"/>
            <a:ext cx="3155944" cy="797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51800" b="0" i="0" u="none" strike="noStrike" cap="none" normalizeH="0" baseline="0" dirty="0">
                <a:ln>
                  <a:noFill/>
                </a:ln>
                <a:solidFill>
                  <a:srgbClr val="CA8385"/>
                </a:solidFill>
                <a:effectLst/>
                <a:latin typeface="★懐風体" panose="02000600000000000000" pitchFamily="2" charset="-128"/>
                <a:ea typeface="★懐風体" panose="02000600000000000000" pitchFamily="2" charset="-128"/>
              </a:rPr>
              <a:t>2</a:t>
            </a:r>
            <a:endParaRPr kumimoji="0" lang="zh-CN" altLang="zh-CN" sz="51800" b="0" i="0" u="none" strike="noStrike" cap="none" normalizeH="0" baseline="0" dirty="0">
              <a:ln>
                <a:noFill/>
              </a:ln>
              <a:solidFill>
                <a:srgbClr val="CA8385"/>
              </a:solidFill>
              <a:effectLst/>
              <a:latin typeface="★懐風体" panose="02000600000000000000" pitchFamily="2" charset="-128"/>
              <a:ea typeface="★懐風体" panose="02000600000000000000" pitchFamily="2" charset="-128"/>
            </a:endParaRPr>
          </a:p>
        </p:txBody>
      </p:sp>
      <p:sp>
        <p:nvSpPr>
          <p:cNvPr id="7" name="Freeform 6"/>
          <p:cNvSpPr>
            <a:spLocks/>
          </p:cNvSpPr>
          <p:nvPr/>
        </p:nvSpPr>
        <p:spPr bwMode="auto">
          <a:xfrm>
            <a:off x="7880319" y="3565631"/>
            <a:ext cx="9748028" cy="6078667"/>
          </a:xfrm>
          <a:custGeom>
            <a:avLst/>
            <a:gdLst>
              <a:gd name="T0" fmla="*/ 0 w 1845"/>
              <a:gd name="T1" fmla="*/ 856 h 1149"/>
              <a:gd name="T2" fmla="*/ 1265 w 1845"/>
              <a:gd name="T3" fmla="*/ 136 h 1149"/>
              <a:gd name="T4" fmla="*/ 1845 w 1845"/>
              <a:gd name="T5" fmla="*/ 832 h 1149"/>
              <a:gd name="T6" fmla="*/ 1194 w 1845"/>
              <a:gd name="T7" fmla="*/ 1123 h 1149"/>
              <a:gd name="T8" fmla="*/ 0 w 1845"/>
              <a:gd name="T9" fmla="*/ 856 h 1149"/>
            </a:gdLst>
            <a:ahLst/>
            <a:cxnLst>
              <a:cxn ang="0">
                <a:pos x="T0" y="T1"/>
              </a:cxn>
              <a:cxn ang="0">
                <a:pos x="T2" y="T3"/>
              </a:cxn>
              <a:cxn ang="0">
                <a:pos x="T4" y="T5"/>
              </a:cxn>
              <a:cxn ang="0">
                <a:pos x="T6" y="T7"/>
              </a:cxn>
              <a:cxn ang="0">
                <a:pos x="T8" y="T9"/>
              </a:cxn>
            </a:cxnLst>
            <a:rect l="0" t="0" r="r" b="b"/>
            <a:pathLst>
              <a:path w="1845" h="1149">
                <a:moveTo>
                  <a:pt x="0" y="856"/>
                </a:moveTo>
                <a:cubicBezTo>
                  <a:pt x="0" y="856"/>
                  <a:pt x="995" y="0"/>
                  <a:pt x="1265" y="136"/>
                </a:cubicBezTo>
                <a:cubicBezTo>
                  <a:pt x="1534" y="272"/>
                  <a:pt x="1845" y="832"/>
                  <a:pt x="1845" y="832"/>
                </a:cubicBezTo>
                <a:cubicBezTo>
                  <a:pt x="1845" y="832"/>
                  <a:pt x="1600" y="1096"/>
                  <a:pt x="1194" y="1123"/>
                </a:cubicBezTo>
                <a:cubicBezTo>
                  <a:pt x="789" y="1149"/>
                  <a:pt x="326" y="1083"/>
                  <a:pt x="0" y="856"/>
                </a:cubicBezTo>
                <a:close/>
              </a:path>
            </a:pathLst>
          </a:custGeom>
          <a:solidFill>
            <a:srgbClr val="1C1C1E"/>
          </a:solidFill>
          <a:ln w="23813" cap="flat">
            <a:solidFill>
              <a:srgbClr val="CA8385"/>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 name="矩形 8"/>
          <p:cNvSpPr/>
          <p:nvPr/>
        </p:nvSpPr>
        <p:spPr>
          <a:xfrm>
            <a:off x="11036263" y="6420743"/>
            <a:ext cx="4826923" cy="1197507"/>
          </a:xfrm>
          <a:prstGeom prst="rect">
            <a:avLst/>
          </a:prstGeom>
        </p:spPr>
        <p:txBody>
          <a:bodyPr wrap="square">
            <a:spAutoFit/>
          </a:bodyPr>
          <a:lstStyle/>
          <a:p>
            <a:pPr>
              <a:lnSpc>
                <a:spcPct val="150000"/>
              </a:lnSpc>
            </a:pPr>
            <a:r>
              <a:rPr lang="en-US" altLang="zh-CN" sz="5400" dirty="0">
                <a:solidFill>
                  <a:schemeClr val="bg1"/>
                </a:solidFill>
                <a:latin typeface="微软雅黑 Light" panose="020B0502040204020203" pitchFamily="34" charset="-122"/>
                <a:ea typeface="微软雅黑 Light" panose="020B0502040204020203" pitchFamily="34" charset="-122"/>
              </a:rPr>
              <a:t>Challenges</a:t>
            </a:r>
            <a:endParaRPr lang="tr-TR" altLang="zh-CN" sz="4000"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66367251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rot="18900000">
            <a:off x="8519072" y="3185072"/>
            <a:ext cx="7345856" cy="7345856"/>
          </a:xfrm>
          <a:prstGeom prst="rect">
            <a:avLst/>
          </a:prstGeom>
          <a:solidFill>
            <a:srgbClr val="1C1C1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TextBox 1"/>
          <p:cNvSpPr txBox="1"/>
          <p:nvPr/>
        </p:nvSpPr>
        <p:spPr>
          <a:xfrm>
            <a:off x="10470215" y="4929726"/>
            <a:ext cx="3443571" cy="923330"/>
          </a:xfrm>
          <a:prstGeom prst="rect">
            <a:avLst/>
          </a:prstGeom>
          <a:noFill/>
        </p:spPr>
        <p:txBody>
          <a:bodyPr wrap="none" rtlCol="0">
            <a:spAutoFit/>
          </a:bodyPr>
          <a:lstStyle/>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Question</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6297779"/>
            <a:ext cx="1096395" cy="169554"/>
            <a:chOff x="11643803" y="3980625"/>
            <a:chExt cx="1096395" cy="169554"/>
          </a:xfrm>
        </p:grpSpPr>
        <p:sp>
          <p:nvSpPr>
            <p:cNvPr id="3" name="Rectangle 2"/>
            <p:cNvSpPr/>
            <p:nvPr/>
          </p:nvSpPr>
          <p:spPr>
            <a:xfrm rot="2700000">
              <a:off x="11908522" y="3980626"/>
              <a:ext cx="169553" cy="169553"/>
            </a:xfrm>
            <a:prstGeom prst="rect">
              <a:avLst/>
            </a:prstGeom>
            <a:noFill/>
            <a:ln w="25400">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w="25400">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w="25400">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a:xfrm>
            <a:off x="8951167" y="7031949"/>
            <a:ext cx="6481666" cy="2404376"/>
          </a:xfrm>
          <a:prstGeom prst="rect">
            <a:avLst/>
          </a:prstGeom>
        </p:spPr>
        <p:txBody>
          <a:bodyPr wrap="square">
            <a:spAutoFit/>
          </a:bodyPr>
          <a:lstStyle/>
          <a:p>
            <a:pPr algn="ctr">
              <a:lnSpc>
                <a:spcPct val="150000"/>
              </a:lnSpc>
            </a:pPr>
            <a:r>
              <a:rPr lang="en-US" sz="3200" dirty="0">
                <a:solidFill>
                  <a:schemeClr val="bg1">
                    <a:lumMod val="95000"/>
                  </a:schemeClr>
                </a:solidFill>
                <a:latin typeface="Open Sans" panose="020B0606030504020204" pitchFamily="34" charset="0"/>
              </a:rPr>
              <a:t>What do you think are the differences </a:t>
            </a:r>
            <a:r>
              <a:rPr lang="en-US" b="1" u="sng" dirty="0">
                <a:solidFill>
                  <a:schemeClr val="bg1">
                    <a:lumMod val="95000"/>
                  </a:schemeClr>
                </a:solidFill>
                <a:latin typeface="Open Sans" panose="020B0606030504020204" pitchFamily="34" charset="0"/>
              </a:rPr>
              <a:t>between work groups</a:t>
            </a:r>
            <a:r>
              <a:rPr lang="en-US" sz="3200" dirty="0">
                <a:solidFill>
                  <a:schemeClr val="bg1">
                    <a:lumMod val="95000"/>
                  </a:schemeClr>
                </a:solidFill>
                <a:latin typeface="Open Sans" panose="020B0606030504020204" pitchFamily="34" charset="0"/>
              </a:rPr>
              <a:t> and </a:t>
            </a:r>
            <a:r>
              <a:rPr lang="en-US" b="1" u="sng" dirty="0">
                <a:solidFill>
                  <a:schemeClr val="bg1">
                    <a:lumMod val="95000"/>
                  </a:schemeClr>
                </a:solidFill>
                <a:latin typeface="Open Sans" panose="020B0606030504020204" pitchFamily="34" charset="0"/>
              </a:rPr>
              <a:t>team work</a:t>
            </a:r>
            <a:r>
              <a:rPr lang="en-US" sz="3200" dirty="0">
                <a:solidFill>
                  <a:schemeClr val="bg1">
                    <a:lumMod val="95000"/>
                  </a:schemeClr>
                </a:solidFill>
                <a:latin typeface="Open Sans" panose="020B0606030504020204" pitchFamily="34" charset="0"/>
              </a:rPr>
              <a:t>?</a:t>
            </a:r>
            <a:endParaRPr lang="tr-TR" sz="3200" dirty="0">
              <a:solidFill>
                <a:schemeClr val="bg1">
                  <a:lumMod val="95000"/>
                </a:schemeClr>
              </a:solidFill>
            </a:endParaRPr>
          </a:p>
        </p:txBody>
      </p:sp>
      <p:sp>
        <p:nvSpPr>
          <p:cNvPr id="9" name="Chevron 8"/>
          <p:cNvSpPr/>
          <p:nvPr/>
        </p:nvSpPr>
        <p:spPr>
          <a:xfrm>
            <a:off x="17386305" y="6109676"/>
            <a:ext cx="724796" cy="1496646"/>
          </a:xfrm>
          <a:prstGeom prst="chevron">
            <a:avLst>
              <a:gd name="adj" fmla="val 94963"/>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tx1"/>
              </a:solidFill>
            </a:endParaRPr>
          </a:p>
        </p:txBody>
      </p:sp>
      <p:sp>
        <p:nvSpPr>
          <p:cNvPr id="13" name="Chevron 12"/>
          <p:cNvSpPr/>
          <p:nvPr/>
        </p:nvSpPr>
        <p:spPr>
          <a:xfrm rot="10800000">
            <a:off x="6316703" y="6109676"/>
            <a:ext cx="724796" cy="1496646"/>
          </a:xfrm>
          <a:prstGeom prst="chevron">
            <a:avLst>
              <a:gd name="adj" fmla="val 94963"/>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tx1"/>
              </a:solidFill>
            </a:endParaRPr>
          </a:p>
        </p:txBody>
      </p:sp>
    </p:spTree>
    <p:extLst>
      <p:ext uri="{BB962C8B-B14F-4D97-AF65-F5344CB8AC3E}">
        <p14:creationId xmlns:p14="http://schemas.microsoft.com/office/powerpoint/2010/main" val="29285979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7970427" y="551009"/>
            <a:ext cx="8443145" cy="1015663"/>
          </a:xfrm>
          <a:prstGeom prst="rect">
            <a:avLst/>
          </a:prstGeom>
          <a:noFill/>
        </p:spPr>
        <p:txBody>
          <a:bodyPr wrap="none" rtlCol="0">
            <a:spAutoFit/>
          </a:bodyPr>
          <a:lstStyle/>
          <a:p>
            <a:pPr algn="ctr"/>
            <a:r>
              <a:rPr lang="en-US" altLang="zh-CN" sz="60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Team characteristics</a:t>
            </a:r>
            <a:endParaRPr lang="tr-TR" sz="60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1" y="1792267"/>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0" name="TextBox 1">
            <a:extLst>
              <a:ext uri="{FF2B5EF4-FFF2-40B4-BE49-F238E27FC236}">
                <a16:creationId xmlns:a16="http://schemas.microsoft.com/office/drawing/2014/main" id="{41A2AD7A-C959-40CD-9A70-54EBC88C0A12}"/>
              </a:ext>
            </a:extLst>
          </p:cNvPr>
          <p:cNvSpPr txBox="1"/>
          <p:nvPr/>
        </p:nvSpPr>
        <p:spPr>
          <a:xfrm>
            <a:off x="2384195" y="3776952"/>
            <a:ext cx="6073778" cy="1015663"/>
          </a:xfrm>
          <a:prstGeom prst="rect">
            <a:avLst/>
          </a:prstGeom>
          <a:noFill/>
        </p:spPr>
        <p:txBody>
          <a:bodyPr wrap="none" rtlCol="0">
            <a:spAutoFit/>
          </a:bodyPr>
          <a:lstStyle/>
          <a:p>
            <a:pPr algn="ctr"/>
            <a:r>
              <a:rPr lang="en-US" altLang="zh-CN" sz="60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Working group</a:t>
            </a:r>
            <a:endParaRPr lang="tr-TR" sz="60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1" name="TextBox 1">
            <a:extLst>
              <a:ext uri="{FF2B5EF4-FFF2-40B4-BE49-F238E27FC236}">
                <a16:creationId xmlns:a16="http://schemas.microsoft.com/office/drawing/2014/main" id="{C1905D0C-68A1-46D1-9BA4-706CFB73074E}"/>
              </a:ext>
            </a:extLst>
          </p:cNvPr>
          <p:cNvSpPr txBox="1"/>
          <p:nvPr/>
        </p:nvSpPr>
        <p:spPr>
          <a:xfrm>
            <a:off x="15926029" y="3776952"/>
            <a:ext cx="4369273" cy="1015663"/>
          </a:xfrm>
          <a:prstGeom prst="rect">
            <a:avLst/>
          </a:prstGeom>
          <a:noFill/>
        </p:spPr>
        <p:txBody>
          <a:bodyPr wrap="none" rtlCol="0">
            <a:spAutoFit/>
          </a:bodyPr>
          <a:lstStyle/>
          <a:p>
            <a:pPr algn="ctr"/>
            <a:r>
              <a:rPr lang="en-US" altLang="zh-CN" sz="60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Teamwork</a:t>
            </a:r>
            <a:endParaRPr lang="tr-TR" sz="60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60" name="组合 59">
            <a:extLst>
              <a:ext uri="{FF2B5EF4-FFF2-40B4-BE49-F238E27FC236}">
                <a16:creationId xmlns:a16="http://schemas.microsoft.com/office/drawing/2014/main" id="{E14841E3-D539-49CE-8942-983791F29340}"/>
              </a:ext>
            </a:extLst>
          </p:cNvPr>
          <p:cNvGrpSpPr/>
          <p:nvPr/>
        </p:nvGrpSpPr>
        <p:grpSpPr>
          <a:xfrm>
            <a:off x="1710692" y="5129545"/>
            <a:ext cx="7542436" cy="6397341"/>
            <a:chOff x="1710692" y="5129545"/>
            <a:chExt cx="7542436" cy="6397341"/>
          </a:xfrm>
        </p:grpSpPr>
        <p:grpSp>
          <p:nvGrpSpPr>
            <p:cNvPr id="32" name="组合 31">
              <a:extLst>
                <a:ext uri="{FF2B5EF4-FFF2-40B4-BE49-F238E27FC236}">
                  <a16:creationId xmlns:a16="http://schemas.microsoft.com/office/drawing/2014/main" id="{94412669-11B3-4162-A52A-42938C14A8F4}"/>
                </a:ext>
              </a:extLst>
            </p:cNvPr>
            <p:cNvGrpSpPr/>
            <p:nvPr/>
          </p:nvGrpSpPr>
          <p:grpSpPr>
            <a:xfrm>
              <a:off x="2993394" y="5129545"/>
              <a:ext cx="4977033" cy="3793841"/>
              <a:chOff x="2993394" y="5129545"/>
              <a:chExt cx="4977033" cy="3793841"/>
            </a:xfrm>
          </p:grpSpPr>
          <p:sp>
            <p:nvSpPr>
              <p:cNvPr id="18" name="矩形 17">
                <a:extLst>
                  <a:ext uri="{FF2B5EF4-FFF2-40B4-BE49-F238E27FC236}">
                    <a16:creationId xmlns:a16="http://schemas.microsoft.com/office/drawing/2014/main" id="{9B085634-7F96-4AE1-964B-B28795B32C8B}"/>
                  </a:ext>
                </a:extLst>
              </p:cNvPr>
              <p:cNvSpPr/>
              <p:nvPr/>
            </p:nvSpPr>
            <p:spPr>
              <a:xfrm>
                <a:off x="4925227" y="5129545"/>
                <a:ext cx="985449" cy="1231878"/>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20" name="连接符: 肘形 19">
                <a:extLst>
                  <a:ext uri="{FF2B5EF4-FFF2-40B4-BE49-F238E27FC236}">
                    <a16:creationId xmlns:a16="http://schemas.microsoft.com/office/drawing/2014/main" id="{3413E2FE-CDA5-48BB-AFD3-129FB8FE7EDF}"/>
                  </a:ext>
                </a:extLst>
              </p:cNvPr>
              <p:cNvCxnSpPr>
                <a:cxnSpLocks/>
                <a:stCxn id="18" idx="2"/>
                <a:endCxn id="23" idx="0"/>
              </p:cNvCxnSpPr>
              <p:nvPr/>
            </p:nvCxnSpPr>
            <p:spPr>
              <a:xfrm rot="5400000">
                <a:off x="3786994" y="6060549"/>
                <a:ext cx="1330085" cy="1931833"/>
              </a:xfrm>
              <a:prstGeom prst="bentConnector3">
                <a:avLst>
                  <a:gd name="adj1" fmla="val 50000"/>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21" name="连接符: 肘形 20">
                <a:extLst>
                  <a:ext uri="{FF2B5EF4-FFF2-40B4-BE49-F238E27FC236}">
                    <a16:creationId xmlns:a16="http://schemas.microsoft.com/office/drawing/2014/main" id="{D9C14CC7-546E-4EF8-BD1D-EA9F51087A2F}"/>
                  </a:ext>
                </a:extLst>
              </p:cNvPr>
              <p:cNvCxnSpPr>
                <a:cxnSpLocks/>
                <a:stCxn id="18" idx="2"/>
                <a:endCxn id="24" idx="0"/>
              </p:cNvCxnSpPr>
              <p:nvPr/>
            </p:nvCxnSpPr>
            <p:spPr>
              <a:xfrm rot="16200000" flipH="1">
                <a:off x="5782785" y="5996589"/>
                <a:ext cx="1330085" cy="2059751"/>
              </a:xfrm>
              <a:prstGeom prst="bentConnector3">
                <a:avLst>
                  <a:gd name="adj1" fmla="val 50000"/>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23" name="矩形 22">
                <a:extLst>
                  <a:ext uri="{FF2B5EF4-FFF2-40B4-BE49-F238E27FC236}">
                    <a16:creationId xmlns:a16="http://schemas.microsoft.com/office/drawing/2014/main" id="{51BACAB8-442B-4107-818B-D112DBDDBEB6}"/>
                  </a:ext>
                </a:extLst>
              </p:cNvPr>
              <p:cNvSpPr/>
              <p:nvPr/>
            </p:nvSpPr>
            <p:spPr>
              <a:xfrm>
                <a:off x="2993394" y="7691508"/>
                <a:ext cx="985449" cy="1231878"/>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4" name="矩形 23">
                <a:extLst>
                  <a:ext uri="{FF2B5EF4-FFF2-40B4-BE49-F238E27FC236}">
                    <a16:creationId xmlns:a16="http://schemas.microsoft.com/office/drawing/2014/main" id="{87533629-5F50-4FA3-ADD8-C7DA73892B98}"/>
                  </a:ext>
                </a:extLst>
              </p:cNvPr>
              <p:cNvSpPr/>
              <p:nvPr/>
            </p:nvSpPr>
            <p:spPr>
              <a:xfrm>
                <a:off x="6984978" y="7691508"/>
                <a:ext cx="985449" cy="1231878"/>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a:extLst>
                <a:ext uri="{FF2B5EF4-FFF2-40B4-BE49-F238E27FC236}">
                  <a16:creationId xmlns:a16="http://schemas.microsoft.com/office/drawing/2014/main" id="{883E4B10-6C4F-4615-A291-4B64FCCE45E9}"/>
                </a:ext>
              </a:extLst>
            </p:cNvPr>
            <p:cNvSpPr/>
            <p:nvPr/>
          </p:nvSpPr>
          <p:spPr>
            <a:xfrm>
              <a:off x="2993393" y="10295008"/>
              <a:ext cx="985449" cy="1231878"/>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矩形 34">
              <a:extLst>
                <a:ext uri="{FF2B5EF4-FFF2-40B4-BE49-F238E27FC236}">
                  <a16:creationId xmlns:a16="http://schemas.microsoft.com/office/drawing/2014/main" id="{C0C70BDB-8292-4ACC-A45A-DF9982AA8803}"/>
                </a:ext>
              </a:extLst>
            </p:cNvPr>
            <p:cNvSpPr/>
            <p:nvPr/>
          </p:nvSpPr>
          <p:spPr>
            <a:xfrm>
              <a:off x="6984976" y="10295008"/>
              <a:ext cx="985449" cy="1231878"/>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6" name="矩形 35">
              <a:extLst>
                <a:ext uri="{FF2B5EF4-FFF2-40B4-BE49-F238E27FC236}">
                  <a16:creationId xmlns:a16="http://schemas.microsoft.com/office/drawing/2014/main" id="{C4D3542B-D21A-4A7C-BC27-BC4FD5905594}"/>
                </a:ext>
              </a:extLst>
            </p:cNvPr>
            <p:cNvSpPr/>
            <p:nvPr/>
          </p:nvSpPr>
          <p:spPr>
            <a:xfrm>
              <a:off x="4276094" y="10295008"/>
              <a:ext cx="985449" cy="1231878"/>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7" name="矩形 36">
              <a:extLst>
                <a:ext uri="{FF2B5EF4-FFF2-40B4-BE49-F238E27FC236}">
                  <a16:creationId xmlns:a16="http://schemas.microsoft.com/office/drawing/2014/main" id="{E7350BCE-C1A1-40A0-B4B0-B618A0E88597}"/>
                </a:ext>
              </a:extLst>
            </p:cNvPr>
            <p:cNvSpPr/>
            <p:nvPr/>
          </p:nvSpPr>
          <p:spPr>
            <a:xfrm>
              <a:off x="5702277" y="10295008"/>
              <a:ext cx="985449" cy="1231878"/>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8" name="矩形 37">
              <a:extLst>
                <a:ext uri="{FF2B5EF4-FFF2-40B4-BE49-F238E27FC236}">
                  <a16:creationId xmlns:a16="http://schemas.microsoft.com/office/drawing/2014/main" id="{69ADBEA7-F265-4A94-A43C-0E866AE10458}"/>
                </a:ext>
              </a:extLst>
            </p:cNvPr>
            <p:cNvSpPr/>
            <p:nvPr/>
          </p:nvSpPr>
          <p:spPr>
            <a:xfrm>
              <a:off x="8267679" y="10295008"/>
              <a:ext cx="985449" cy="1231878"/>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矩形 38">
              <a:extLst>
                <a:ext uri="{FF2B5EF4-FFF2-40B4-BE49-F238E27FC236}">
                  <a16:creationId xmlns:a16="http://schemas.microsoft.com/office/drawing/2014/main" id="{73F36200-31FA-4F9D-AAF8-8EEEE202E264}"/>
                </a:ext>
              </a:extLst>
            </p:cNvPr>
            <p:cNvSpPr/>
            <p:nvPr/>
          </p:nvSpPr>
          <p:spPr>
            <a:xfrm>
              <a:off x="1710692" y="10295008"/>
              <a:ext cx="985449" cy="1231878"/>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42" name="连接符: 肘形 41">
              <a:extLst>
                <a:ext uri="{FF2B5EF4-FFF2-40B4-BE49-F238E27FC236}">
                  <a16:creationId xmlns:a16="http://schemas.microsoft.com/office/drawing/2014/main" id="{1494DBDB-7672-4C65-BABA-E4661A97086B}"/>
                </a:ext>
              </a:extLst>
            </p:cNvPr>
            <p:cNvCxnSpPr>
              <a:cxnSpLocks/>
              <a:stCxn id="23" idx="2"/>
              <a:endCxn id="39" idx="0"/>
            </p:cNvCxnSpPr>
            <p:nvPr/>
          </p:nvCxnSpPr>
          <p:spPr>
            <a:xfrm rot="5400000">
              <a:off x="2158957" y="8967846"/>
              <a:ext cx="1371622" cy="1282702"/>
            </a:xfrm>
            <a:prstGeom prst="bentConnector3">
              <a:avLst>
                <a:gd name="adj1" fmla="val 50000"/>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44" name="连接符: 肘形 43">
              <a:extLst>
                <a:ext uri="{FF2B5EF4-FFF2-40B4-BE49-F238E27FC236}">
                  <a16:creationId xmlns:a16="http://schemas.microsoft.com/office/drawing/2014/main" id="{23073ACD-66F6-4F49-91F0-59470809879B}"/>
                </a:ext>
              </a:extLst>
            </p:cNvPr>
            <p:cNvCxnSpPr>
              <a:cxnSpLocks/>
              <a:stCxn id="24" idx="2"/>
              <a:endCxn id="37" idx="0"/>
            </p:cNvCxnSpPr>
            <p:nvPr/>
          </p:nvCxnSpPr>
          <p:spPr>
            <a:xfrm rot="5400000">
              <a:off x="6150542" y="8967847"/>
              <a:ext cx="1371622" cy="1282701"/>
            </a:xfrm>
            <a:prstGeom prst="bentConnector3">
              <a:avLst>
                <a:gd name="adj1" fmla="val 50000"/>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49" name="连接符: 肘形 48">
              <a:extLst>
                <a:ext uri="{FF2B5EF4-FFF2-40B4-BE49-F238E27FC236}">
                  <a16:creationId xmlns:a16="http://schemas.microsoft.com/office/drawing/2014/main" id="{1049433F-4619-41ED-A014-AA9D8D1F85F7}"/>
                </a:ext>
              </a:extLst>
            </p:cNvPr>
            <p:cNvCxnSpPr>
              <a:cxnSpLocks/>
              <a:endCxn id="36" idx="0"/>
            </p:cNvCxnSpPr>
            <p:nvPr/>
          </p:nvCxnSpPr>
          <p:spPr>
            <a:xfrm rot="16200000" flipH="1">
              <a:off x="3434007" y="8960196"/>
              <a:ext cx="1371622" cy="1298002"/>
            </a:xfrm>
            <a:prstGeom prst="bentConnector3">
              <a:avLst>
                <a:gd name="adj1" fmla="val 50000"/>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51" name="连接符: 肘形 50">
              <a:extLst>
                <a:ext uri="{FF2B5EF4-FFF2-40B4-BE49-F238E27FC236}">
                  <a16:creationId xmlns:a16="http://schemas.microsoft.com/office/drawing/2014/main" id="{EA8DFF6C-0F9E-45AC-AC03-DFC139D3A53E}"/>
                </a:ext>
              </a:extLst>
            </p:cNvPr>
            <p:cNvCxnSpPr>
              <a:cxnSpLocks/>
              <a:endCxn id="38" idx="0"/>
            </p:cNvCxnSpPr>
            <p:nvPr/>
          </p:nvCxnSpPr>
          <p:spPr>
            <a:xfrm rot="16200000" flipH="1">
              <a:off x="7433241" y="8967845"/>
              <a:ext cx="1371626" cy="1282699"/>
            </a:xfrm>
            <a:prstGeom prst="bentConnector3">
              <a:avLst>
                <a:gd name="adj1" fmla="val 50000"/>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53" name="连接符: 肘形 52">
              <a:extLst>
                <a:ext uri="{FF2B5EF4-FFF2-40B4-BE49-F238E27FC236}">
                  <a16:creationId xmlns:a16="http://schemas.microsoft.com/office/drawing/2014/main" id="{FDAB5F7C-487D-4DEC-8B42-E0726E153BB2}"/>
                </a:ext>
              </a:extLst>
            </p:cNvPr>
            <p:cNvCxnSpPr>
              <a:cxnSpLocks/>
              <a:endCxn id="34" idx="0"/>
            </p:cNvCxnSpPr>
            <p:nvPr/>
          </p:nvCxnSpPr>
          <p:spPr>
            <a:xfrm rot="5400000">
              <a:off x="2800307" y="9609193"/>
              <a:ext cx="1371627" cy="3"/>
            </a:xfrm>
            <a:prstGeom prst="bentConnector3">
              <a:avLst>
                <a:gd name="adj1" fmla="val 50000"/>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55" name="连接符: 肘形 54">
              <a:extLst>
                <a:ext uri="{FF2B5EF4-FFF2-40B4-BE49-F238E27FC236}">
                  <a16:creationId xmlns:a16="http://schemas.microsoft.com/office/drawing/2014/main" id="{FA78B154-D7AE-43C1-BD0C-C579C4AC08A1}"/>
                </a:ext>
              </a:extLst>
            </p:cNvPr>
            <p:cNvCxnSpPr>
              <a:cxnSpLocks/>
              <a:stCxn id="24" idx="2"/>
              <a:endCxn id="35" idx="0"/>
            </p:cNvCxnSpPr>
            <p:nvPr/>
          </p:nvCxnSpPr>
          <p:spPr>
            <a:xfrm rot="5400000">
              <a:off x="6791891" y="9609196"/>
              <a:ext cx="1371622" cy="2"/>
            </a:xfrm>
            <a:prstGeom prst="bentConnector3">
              <a:avLst>
                <a:gd name="adj1" fmla="val 50000"/>
              </a:avLst>
            </a:prstGeom>
            <a:ln>
              <a:solidFill>
                <a:schemeClr val="bg1"/>
              </a:solidFill>
            </a:ln>
          </p:spPr>
          <p:style>
            <a:lnRef idx="1">
              <a:schemeClr val="dk1"/>
            </a:lnRef>
            <a:fillRef idx="0">
              <a:schemeClr val="dk1"/>
            </a:fillRef>
            <a:effectRef idx="0">
              <a:schemeClr val="dk1"/>
            </a:effectRef>
            <a:fontRef idx="minor">
              <a:schemeClr val="tx1"/>
            </a:fontRef>
          </p:style>
        </p:cxnSp>
      </p:grpSp>
      <p:sp>
        <p:nvSpPr>
          <p:cNvPr id="62" name="矩形 61">
            <a:extLst>
              <a:ext uri="{FF2B5EF4-FFF2-40B4-BE49-F238E27FC236}">
                <a16:creationId xmlns:a16="http://schemas.microsoft.com/office/drawing/2014/main" id="{F426B324-69E6-4445-8720-DA3EA572180C}"/>
              </a:ext>
            </a:extLst>
          </p:cNvPr>
          <p:cNvSpPr/>
          <p:nvPr/>
        </p:nvSpPr>
        <p:spPr>
          <a:xfrm>
            <a:off x="17704422" y="5129545"/>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6" name="矩形 65">
            <a:extLst>
              <a:ext uri="{FF2B5EF4-FFF2-40B4-BE49-F238E27FC236}">
                <a16:creationId xmlns:a16="http://schemas.microsoft.com/office/drawing/2014/main" id="{C23EB75F-B5D9-473E-A23F-92229803B394}"/>
              </a:ext>
            </a:extLst>
          </p:cNvPr>
          <p:cNvSpPr/>
          <p:nvPr/>
        </p:nvSpPr>
        <p:spPr>
          <a:xfrm>
            <a:off x="15798110" y="7026464"/>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7" name="矩形 66">
            <a:extLst>
              <a:ext uri="{FF2B5EF4-FFF2-40B4-BE49-F238E27FC236}">
                <a16:creationId xmlns:a16="http://schemas.microsoft.com/office/drawing/2014/main" id="{29F52451-D99F-45DE-88F2-E0BC42BD7BAB}"/>
              </a:ext>
            </a:extLst>
          </p:cNvPr>
          <p:cNvSpPr/>
          <p:nvPr/>
        </p:nvSpPr>
        <p:spPr>
          <a:xfrm>
            <a:off x="19590980" y="7026464"/>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8" name="矩形 67">
            <a:extLst>
              <a:ext uri="{FF2B5EF4-FFF2-40B4-BE49-F238E27FC236}">
                <a16:creationId xmlns:a16="http://schemas.microsoft.com/office/drawing/2014/main" id="{B8B49B35-A3AE-45BA-A17D-50F2037A12D8}"/>
              </a:ext>
            </a:extLst>
          </p:cNvPr>
          <p:cNvSpPr/>
          <p:nvPr/>
        </p:nvSpPr>
        <p:spPr>
          <a:xfrm>
            <a:off x="14445406" y="8923381"/>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9" name="矩形 68">
            <a:extLst>
              <a:ext uri="{FF2B5EF4-FFF2-40B4-BE49-F238E27FC236}">
                <a16:creationId xmlns:a16="http://schemas.microsoft.com/office/drawing/2014/main" id="{84AE63A7-C356-487A-BE4A-5B47D50FB797}"/>
              </a:ext>
            </a:extLst>
          </p:cNvPr>
          <p:cNvSpPr/>
          <p:nvPr/>
        </p:nvSpPr>
        <p:spPr>
          <a:xfrm>
            <a:off x="17083099" y="8923381"/>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2" name="矩形 71">
            <a:extLst>
              <a:ext uri="{FF2B5EF4-FFF2-40B4-BE49-F238E27FC236}">
                <a16:creationId xmlns:a16="http://schemas.microsoft.com/office/drawing/2014/main" id="{39EC1958-72AF-403E-9C9F-57DC7503091A}"/>
              </a:ext>
            </a:extLst>
          </p:cNvPr>
          <p:cNvSpPr/>
          <p:nvPr/>
        </p:nvSpPr>
        <p:spPr>
          <a:xfrm>
            <a:off x="14445406" y="11526886"/>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3" name="矩形 72">
            <a:extLst>
              <a:ext uri="{FF2B5EF4-FFF2-40B4-BE49-F238E27FC236}">
                <a16:creationId xmlns:a16="http://schemas.microsoft.com/office/drawing/2014/main" id="{507715CE-17BA-4F06-A91B-742F857A5DB9}"/>
              </a:ext>
            </a:extLst>
          </p:cNvPr>
          <p:cNvSpPr/>
          <p:nvPr/>
        </p:nvSpPr>
        <p:spPr>
          <a:xfrm>
            <a:off x="17083099" y="11526885"/>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77" name="直接连接符 76">
            <a:extLst>
              <a:ext uri="{FF2B5EF4-FFF2-40B4-BE49-F238E27FC236}">
                <a16:creationId xmlns:a16="http://schemas.microsoft.com/office/drawing/2014/main" id="{D5D4FF0F-9D2C-4225-B00F-663A51730F51}"/>
              </a:ext>
            </a:extLst>
          </p:cNvPr>
          <p:cNvCxnSpPr>
            <a:cxnSpLocks/>
          </p:cNvCxnSpPr>
          <p:nvPr/>
        </p:nvCxnSpPr>
        <p:spPr>
          <a:xfrm flipH="1">
            <a:off x="16610596" y="6094365"/>
            <a:ext cx="1093826" cy="932099"/>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C813315F-D087-4C43-90DA-32C9FF378F5C}"/>
              </a:ext>
            </a:extLst>
          </p:cNvPr>
          <p:cNvCxnSpPr>
            <a:cxnSpLocks/>
            <a:stCxn id="67" idx="1"/>
            <a:endCxn id="66" idx="3"/>
          </p:cNvCxnSpPr>
          <p:nvPr/>
        </p:nvCxnSpPr>
        <p:spPr>
          <a:xfrm flipH="1">
            <a:off x="16610596" y="7534296"/>
            <a:ext cx="2980384"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FF481751-B5A3-400D-A8DB-86250899B32B}"/>
              </a:ext>
            </a:extLst>
          </p:cNvPr>
          <p:cNvCxnSpPr>
            <a:cxnSpLocks/>
          </p:cNvCxnSpPr>
          <p:nvPr/>
        </p:nvCxnSpPr>
        <p:spPr>
          <a:xfrm flipH="1" flipV="1">
            <a:off x="18516909" y="6094364"/>
            <a:ext cx="1074071" cy="93210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5AE4135F-1803-422E-B989-BC6B1C37C3E4}"/>
              </a:ext>
            </a:extLst>
          </p:cNvPr>
          <p:cNvCxnSpPr>
            <a:cxnSpLocks/>
            <a:endCxn id="68" idx="0"/>
          </p:cNvCxnSpPr>
          <p:nvPr/>
        </p:nvCxnSpPr>
        <p:spPr>
          <a:xfrm flipH="1">
            <a:off x="14851649" y="8042127"/>
            <a:ext cx="946464" cy="88125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6" name="直接连接符 95">
            <a:extLst>
              <a:ext uri="{FF2B5EF4-FFF2-40B4-BE49-F238E27FC236}">
                <a16:creationId xmlns:a16="http://schemas.microsoft.com/office/drawing/2014/main" id="{ECDDE8C4-AE35-413A-B140-34F955CB083F}"/>
              </a:ext>
            </a:extLst>
          </p:cNvPr>
          <p:cNvCxnSpPr>
            <a:cxnSpLocks/>
            <a:stCxn id="69" idx="0"/>
          </p:cNvCxnSpPr>
          <p:nvPr/>
        </p:nvCxnSpPr>
        <p:spPr>
          <a:xfrm flipH="1" flipV="1">
            <a:off x="16610598" y="8042127"/>
            <a:ext cx="878744" cy="88125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776D1B2E-D1CB-4B7E-96AA-E258BF80D45D}"/>
              </a:ext>
            </a:extLst>
          </p:cNvPr>
          <p:cNvCxnSpPr>
            <a:cxnSpLocks/>
            <a:stCxn id="72" idx="0"/>
            <a:endCxn id="68" idx="2"/>
          </p:cNvCxnSpPr>
          <p:nvPr/>
        </p:nvCxnSpPr>
        <p:spPr>
          <a:xfrm flipV="1">
            <a:off x="14851649" y="9939044"/>
            <a:ext cx="0" cy="1587842"/>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2" name="直接连接符 101">
            <a:extLst>
              <a:ext uri="{FF2B5EF4-FFF2-40B4-BE49-F238E27FC236}">
                <a16:creationId xmlns:a16="http://schemas.microsoft.com/office/drawing/2014/main" id="{F2331D24-B350-456A-AAC0-902E3BD665AA}"/>
              </a:ext>
            </a:extLst>
          </p:cNvPr>
          <p:cNvCxnSpPr>
            <a:cxnSpLocks/>
            <a:stCxn id="73" idx="0"/>
            <a:endCxn id="69" idx="2"/>
          </p:cNvCxnSpPr>
          <p:nvPr/>
        </p:nvCxnSpPr>
        <p:spPr>
          <a:xfrm flipV="1">
            <a:off x="17489342" y="9939044"/>
            <a:ext cx="0" cy="158784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5" name="直接连接符 104">
            <a:extLst>
              <a:ext uri="{FF2B5EF4-FFF2-40B4-BE49-F238E27FC236}">
                <a16:creationId xmlns:a16="http://schemas.microsoft.com/office/drawing/2014/main" id="{86DB6215-198F-4F60-8D3F-A371BF5AEF5E}"/>
              </a:ext>
            </a:extLst>
          </p:cNvPr>
          <p:cNvCxnSpPr>
            <a:cxnSpLocks/>
            <a:stCxn id="73" idx="1"/>
            <a:endCxn id="72" idx="3"/>
          </p:cNvCxnSpPr>
          <p:nvPr/>
        </p:nvCxnSpPr>
        <p:spPr>
          <a:xfrm flipH="1">
            <a:off x="15257892" y="12034717"/>
            <a:ext cx="1825207"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8" name="直接连接符 107">
            <a:extLst>
              <a:ext uri="{FF2B5EF4-FFF2-40B4-BE49-F238E27FC236}">
                <a16:creationId xmlns:a16="http://schemas.microsoft.com/office/drawing/2014/main" id="{6E3AC2B7-711F-482B-8D74-1C4235606B92}"/>
              </a:ext>
            </a:extLst>
          </p:cNvPr>
          <p:cNvCxnSpPr>
            <a:cxnSpLocks/>
            <a:stCxn id="69" idx="1"/>
            <a:endCxn id="68" idx="3"/>
          </p:cNvCxnSpPr>
          <p:nvPr/>
        </p:nvCxnSpPr>
        <p:spPr>
          <a:xfrm flipH="1">
            <a:off x="15257892" y="9431213"/>
            <a:ext cx="182520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1" name="直接连接符 110">
            <a:extLst>
              <a:ext uri="{FF2B5EF4-FFF2-40B4-BE49-F238E27FC236}">
                <a16:creationId xmlns:a16="http://schemas.microsoft.com/office/drawing/2014/main" id="{3978C018-1B50-48D0-B196-8B11354C252A}"/>
              </a:ext>
            </a:extLst>
          </p:cNvPr>
          <p:cNvCxnSpPr>
            <a:cxnSpLocks/>
            <a:endCxn id="66" idx="2"/>
          </p:cNvCxnSpPr>
          <p:nvPr/>
        </p:nvCxnSpPr>
        <p:spPr>
          <a:xfrm flipH="1" flipV="1">
            <a:off x="16204353" y="8042127"/>
            <a:ext cx="876458" cy="3484757"/>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4" name="直接连接符 113">
            <a:extLst>
              <a:ext uri="{FF2B5EF4-FFF2-40B4-BE49-F238E27FC236}">
                <a16:creationId xmlns:a16="http://schemas.microsoft.com/office/drawing/2014/main" id="{2D2804F8-3E63-4EA2-85B3-6E0EFCC1FDA5}"/>
              </a:ext>
            </a:extLst>
          </p:cNvPr>
          <p:cNvCxnSpPr>
            <a:cxnSpLocks/>
            <a:endCxn id="66" idx="2"/>
          </p:cNvCxnSpPr>
          <p:nvPr/>
        </p:nvCxnSpPr>
        <p:spPr>
          <a:xfrm flipV="1">
            <a:off x="15257892" y="8042127"/>
            <a:ext cx="946461" cy="347576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7" name="直接连接符 116">
            <a:extLst>
              <a:ext uri="{FF2B5EF4-FFF2-40B4-BE49-F238E27FC236}">
                <a16:creationId xmlns:a16="http://schemas.microsoft.com/office/drawing/2014/main" id="{B1686465-FE12-47AF-8894-542E0F2BEC63}"/>
              </a:ext>
            </a:extLst>
          </p:cNvPr>
          <p:cNvCxnSpPr>
            <a:cxnSpLocks/>
            <a:endCxn id="68" idx="3"/>
          </p:cNvCxnSpPr>
          <p:nvPr/>
        </p:nvCxnSpPr>
        <p:spPr>
          <a:xfrm flipH="1" flipV="1">
            <a:off x="15257892" y="9431213"/>
            <a:ext cx="1822919" cy="2104667"/>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0" name="直接连接符 119">
            <a:extLst>
              <a:ext uri="{FF2B5EF4-FFF2-40B4-BE49-F238E27FC236}">
                <a16:creationId xmlns:a16="http://schemas.microsoft.com/office/drawing/2014/main" id="{F51BA691-5200-4BA5-9E02-A5A281C12DE5}"/>
              </a:ext>
            </a:extLst>
          </p:cNvPr>
          <p:cNvCxnSpPr>
            <a:cxnSpLocks/>
            <a:endCxn id="69" idx="1"/>
          </p:cNvCxnSpPr>
          <p:nvPr/>
        </p:nvCxnSpPr>
        <p:spPr>
          <a:xfrm flipV="1">
            <a:off x="15248681" y="9431213"/>
            <a:ext cx="1834418" cy="20956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24" name="矩形 123">
            <a:extLst>
              <a:ext uri="{FF2B5EF4-FFF2-40B4-BE49-F238E27FC236}">
                <a16:creationId xmlns:a16="http://schemas.microsoft.com/office/drawing/2014/main" id="{C762D424-AF7F-41DF-A526-D0C591FC8236}"/>
              </a:ext>
            </a:extLst>
          </p:cNvPr>
          <p:cNvSpPr/>
          <p:nvPr/>
        </p:nvSpPr>
        <p:spPr>
          <a:xfrm>
            <a:off x="18237380" y="8923381"/>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5" name="矩形 124">
            <a:extLst>
              <a:ext uri="{FF2B5EF4-FFF2-40B4-BE49-F238E27FC236}">
                <a16:creationId xmlns:a16="http://schemas.microsoft.com/office/drawing/2014/main" id="{480500A5-2199-48B6-8B0E-AE53BF1EF712}"/>
              </a:ext>
            </a:extLst>
          </p:cNvPr>
          <p:cNvSpPr/>
          <p:nvPr/>
        </p:nvSpPr>
        <p:spPr>
          <a:xfrm>
            <a:off x="20875073" y="8923381"/>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6" name="矩形 125">
            <a:extLst>
              <a:ext uri="{FF2B5EF4-FFF2-40B4-BE49-F238E27FC236}">
                <a16:creationId xmlns:a16="http://schemas.microsoft.com/office/drawing/2014/main" id="{8207230B-30D5-4899-BE19-4AD1F17AD973}"/>
              </a:ext>
            </a:extLst>
          </p:cNvPr>
          <p:cNvSpPr/>
          <p:nvPr/>
        </p:nvSpPr>
        <p:spPr>
          <a:xfrm>
            <a:off x="18237380" y="11526886"/>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7" name="矩形 126">
            <a:extLst>
              <a:ext uri="{FF2B5EF4-FFF2-40B4-BE49-F238E27FC236}">
                <a16:creationId xmlns:a16="http://schemas.microsoft.com/office/drawing/2014/main" id="{C5738940-943F-4C74-A6AD-B2FFFD2FCA03}"/>
              </a:ext>
            </a:extLst>
          </p:cNvPr>
          <p:cNvSpPr/>
          <p:nvPr/>
        </p:nvSpPr>
        <p:spPr>
          <a:xfrm>
            <a:off x="20875073" y="11526885"/>
            <a:ext cx="812486" cy="1015663"/>
          </a:xfrm>
          <a:prstGeom prst="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28" name="直接连接符 127">
            <a:extLst>
              <a:ext uri="{FF2B5EF4-FFF2-40B4-BE49-F238E27FC236}">
                <a16:creationId xmlns:a16="http://schemas.microsoft.com/office/drawing/2014/main" id="{19F1CB22-3E75-4728-BFD0-18E0287CB53B}"/>
              </a:ext>
            </a:extLst>
          </p:cNvPr>
          <p:cNvCxnSpPr>
            <a:cxnSpLocks/>
            <a:endCxn id="124" idx="0"/>
          </p:cNvCxnSpPr>
          <p:nvPr/>
        </p:nvCxnSpPr>
        <p:spPr>
          <a:xfrm flipH="1">
            <a:off x="18643623" y="8042127"/>
            <a:ext cx="946464" cy="88125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9" name="直接连接符 128">
            <a:extLst>
              <a:ext uri="{FF2B5EF4-FFF2-40B4-BE49-F238E27FC236}">
                <a16:creationId xmlns:a16="http://schemas.microsoft.com/office/drawing/2014/main" id="{CDB05147-DBDA-4EC5-A1A3-74C1DD1A08B6}"/>
              </a:ext>
            </a:extLst>
          </p:cNvPr>
          <p:cNvCxnSpPr>
            <a:cxnSpLocks/>
            <a:stCxn id="125" idx="0"/>
          </p:cNvCxnSpPr>
          <p:nvPr/>
        </p:nvCxnSpPr>
        <p:spPr>
          <a:xfrm flipH="1" flipV="1">
            <a:off x="20402572" y="8042127"/>
            <a:ext cx="878744" cy="88125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0" name="直接连接符 129">
            <a:extLst>
              <a:ext uri="{FF2B5EF4-FFF2-40B4-BE49-F238E27FC236}">
                <a16:creationId xmlns:a16="http://schemas.microsoft.com/office/drawing/2014/main" id="{58BE8A7E-088A-44E0-871E-7DA39735C81C}"/>
              </a:ext>
            </a:extLst>
          </p:cNvPr>
          <p:cNvCxnSpPr>
            <a:cxnSpLocks/>
            <a:stCxn id="126" idx="0"/>
            <a:endCxn id="124" idx="2"/>
          </p:cNvCxnSpPr>
          <p:nvPr/>
        </p:nvCxnSpPr>
        <p:spPr>
          <a:xfrm flipV="1">
            <a:off x="18643623" y="9939044"/>
            <a:ext cx="0" cy="1587842"/>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1" name="直接连接符 130">
            <a:extLst>
              <a:ext uri="{FF2B5EF4-FFF2-40B4-BE49-F238E27FC236}">
                <a16:creationId xmlns:a16="http://schemas.microsoft.com/office/drawing/2014/main" id="{F5ADB532-45F0-4A12-B19E-C614B35401D8}"/>
              </a:ext>
            </a:extLst>
          </p:cNvPr>
          <p:cNvCxnSpPr>
            <a:cxnSpLocks/>
            <a:stCxn id="127" idx="0"/>
            <a:endCxn id="125" idx="2"/>
          </p:cNvCxnSpPr>
          <p:nvPr/>
        </p:nvCxnSpPr>
        <p:spPr>
          <a:xfrm flipV="1">
            <a:off x="21281316" y="9939044"/>
            <a:ext cx="0" cy="158784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2" name="直接连接符 131">
            <a:extLst>
              <a:ext uri="{FF2B5EF4-FFF2-40B4-BE49-F238E27FC236}">
                <a16:creationId xmlns:a16="http://schemas.microsoft.com/office/drawing/2014/main" id="{C85F5AB4-8047-441B-BDC0-12C58214AFBD}"/>
              </a:ext>
            </a:extLst>
          </p:cNvPr>
          <p:cNvCxnSpPr>
            <a:cxnSpLocks/>
            <a:stCxn id="127" idx="1"/>
            <a:endCxn id="126" idx="3"/>
          </p:cNvCxnSpPr>
          <p:nvPr/>
        </p:nvCxnSpPr>
        <p:spPr>
          <a:xfrm flipH="1">
            <a:off x="19049866" y="12034717"/>
            <a:ext cx="1825207" cy="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3" name="直接连接符 132">
            <a:extLst>
              <a:ext uri="{FF2B5EF4-FFF2-40B4-BE49-F238E27FC236}">
                <a16:creationId xmlns:a16="http://schemas.microsoft.com/office/drawing/2014/main" id="{6BE6D73D-5123-4986-8CF2-71C3A6B743F2}"/>
              </a:ext>
            </a:extLst>
          </p:cNvPr>
          <p:cNvCxnSpPr>
            <a:cxnSpLocks/>
            <a:stCxn id="125" idx="1"/>
            <a:endCxn id="124" idx="3"/>
          </p:cNvCxnSpPr>
          <p:nvPr/>
        </p:nvCxnSpPr>
        <p:spPr>
          <a:xfrm flipH="1">
            <a:off x="19049866" y="9431213"/>
            <a:ext cx="1825207"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4" name="直接连接符 133">
            <a:extLst>
              <a:ext uri="{FF2B5EF4-FFF2-40B4-BE49-F238E27FC236}">
                <a16:creationId xmlns:a16="http://schemas.microsoft.com/office/drawing/2014/main" id="{DC90C2B2-D2BC-4750-B275-F890A132A622}"/>
              </a:ext>
            </a:extLst>
          </p:cNvPr>
          <p:cNvCxnSpPr>
            <a:cxnSpLocks/>
          </p:cNvCxnSpPr>
          <p:nvPr/>
        </p:nvCxnSpPr>
        <p:spPr>
          <a:xfrm flipH="1" flipV="1">
            <a:off x="19996327" y="8042127"/>
            <a:ext cx="876458" cy="3484757"/>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5" name="直接连接符 134">
            <a:extLst>
              <a:ext uri="{FF2B5EF4-FFF2-40B4-BE49-F238E27FC236}">
                <a16:creationId xmlns:a16="http://schemas.microsoft.com/office/drawing/2014/main" id="{C254740A-E967-49C2-857E-983136EE3956}"/>
              </a:ext>
            </a:extLst>
          </p:cNvPr>
          <p:cNvCxnSpPr>
            <a:cxnSpLocks/>
          </p:cNvCxnSpPr>
          <p:nvPr/>
        </p:nvCxnSpPr>
        <p:spPr>
          <a:xfrm flipV="1">
            <a:off x="19049866" y="8042127"/>
            <a:ext cx="946461" cy="3475763"/>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6" name="直接连接符 135">
            <a:extLst>
              <a:ext uri="{FF2B5EF4-FFF2-40B4-BE49-F238E27FC236}">
                <a16:creationId xmlns:a16="http://schemas.microsoft.com/office/drawing/2014/main" id="{21240678-7E69-48E7-82DE-80F69FF28088}"/>
              </a:ext>
            </a:extLst>
          </p:cNvPr>
          <p:cNvCxnSpPr>
            <a:cxnSpLocks/>
            <a:endCxn id="124" idx="3"/>
          </p:cNvCxnSpPr>
          <p:nvPr/>
        </p:nvCxnSpPr>
        <p:spPr>
          <a:xfrm flipH="1" flipV="1">
            <a:off x="19049866" y="9431213"/>
            <a:ext cx="1822919" cy="2104667"/>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7" name="直接连接符 136">
            <a:extLst>
              <a:ext uri="{FF2B5EF4-FFF2-40B4-BE49-F238E27FC236}">
                <a16:creationId xmlns:a16="http://schemas.microsoft.com/office/drawing/2014/main" id="{B9F644FF-0D41-44AC-B5B9-A43AD03A9311}"/>
              </a:ext>
            </a:extLst>
          </p:cNvPr>
          <p:cNvCxnSpPr>
            <a:cxnSpLocks/>
            <a:endCxn id="125" idx="1"/>
          </p:cNvCxnSpPr>
          <p:nvPr/>
        </p:nvCxnSpPr>
        <p:spPr>
          <a:xfrm flipV="1">
            <a:off x="19040655" y="9431213"/>
            <a:ext cx="1834418" cy="2095671"/>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53" name="TextBox 1">
            <a:extLst>
              <a:ext uri="{FF2B5EF4-FFF2-40B4-BE49-F238E27FC236}">
                <a16:creationId xmlns:a16="http://schemas.microsoft.com/office/drawing/2014/main" id="{B0E7CC5E-AABF-4580-9982-0BD83FF3777F}"/>
              </a:ext>
            </a:extLst>
          </p:cNvPr>
          <p:cNvSpPr txBox="1"/>
          <p:nvPr/>
        </p:nvSpPr>
        <p:spPr>
          <a:xfrm>
            <a:off x="8512246" y="7891946"/>
            <a:ext cx="2999539" cy="830997"/>
          </a:xfrm>
          <a:prstGeom prst="rect">
            <a:avLst/>
          </a:prstGeom>
          <a:noFill/>
        </p:spPr>
        <p:txBody>
          <a:bodyPr wrap="none" rtlCol="0">
            <a:spAutoFit/>
          </a:bodyPr>
          <a:lstStyle/>
          <a:p>
            <a:pPr algn="ctr"/>
            <a:r>
              <a:rPr lang="en-US" altLang="zh-CN" sz="48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Manager</a:t>
            </a:r>
            <a:endParaRPr lang="tr-TR" sz="48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54" name="TextBox 1">
            <a:extLst>
              <a:ext uri="{FF2B5EF4-FFF2-40B4-BE49-F238E27FC236}">
                <a16:creationId xmlns:a16="http://schemas.microsoft.com/office/drawing/2014/main" id="{A344F72A-F74E-492C-9B1B-5C77DAE93399}"/>
              </a:ext>
            </a:extLst>
          </p:cNvPr>
          <p:cNvSpPr txBox="1"/>
          <p:nvPr/>
        </p:nvSpPr>
        <p:spPr>
          <a:xfrm>
            <a:off x="9711512" y="10495448"/>
            <a:ext cx="2999539" cy="830997"/>
          </a:xfrm>
          <a:prstGeom prst="rect">
            <a:avLst/>
          </a:prstGeom>
          <a:noFill/>
        </p:spPr>
        <p:txBody>
          <a:bodyPr wrap="none" rtlCol="0">
            <a:spAutoFit/>
          </a:bodyPr>
          <a:lstStyle/>
          <a:p>
            <a:pPr algn="ctr"/>
            <a:r>
              <a:rPr lang="en-US" altLang="zh-CN" sz="48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Executor</a:t>
            </a:r>
            <a:endParaRPr lang="tr-TR" sz="48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55" name="TextBox 1">
            <a:extLst>
              <a:ext uri="{FF2B5EF4-FFF2-40B4-BE49-F238E27FC236}">
                <a16:creationId xmlns:a16="http://schemas.microsoft.com/office/drawing/2014/main" id="{58FC763E-43E0-436E-B827-A5771C840EF7}"/>
              </a:ext>
            </a:extLst>
          </p:cNvPr>
          <p:cNvSpPr txBox="1"/>
          <p:nvPr/>
        </p:nvSpPr>
        <p:spPr>
          <a:xfrm>
            <a:off x="15681981" y="12800554"/>
            <a:ext cx="4682692" cy="830997"/>
          </a:xfrm>
          <a:prstGeom prst="rect">
            <a:avLst/>
          </a:prstGeom>
          <a:noFill/>
        </p:spPr>
        <p:txBody>
          <a:bodyPr wrap="none" rtlCol="0">
            <a:spAutoFit/>
          </a:bodyPr>
          <a:lstStyle/>
          <a:p>
            <a:pPr algn="ctr"/>
            <a:r>
              <a:rPr lang="en-US" altLang="zh-CN" sz="48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Team member</a:t>
            </a:r>
            <a:endParaRPr lang="tr-TR" sz="48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56" name="TextBox 1">
            <a:extLst>
              <a:ext uri="{FF2B5EF4-FFF2-40B4-BE49-F238E27FC236}">
                <a16:creationId xmlns:a16="http://schemas.microsoft.com/office/drawing/2014/main" id="{09059F34-D596-4BBF-BC78-9A8924008D72}"/>
              </a:ext>
            </a:extLst>
          </p:cNvPr>
          <p:cNvSpPr txBox="1"/>
          <p:nvPr/>
        </p:nvSpPr>
        <p:spPr>
          <a:xfrm>
            <a:off x="21156983" y="7060949"/>
            <a:ext cx="2371162" cy="830997"/>
          </a:xfrm>
          <a:prstGeom prst="rect">
            <a:avLst/>
          </a:prstGeom>
          <a:noFill/>
        </p:spPr>
        <p:txBody>
          <a:bodyPr wrap="none" rtlCol="0">
            <a:spAutoFit/>
          </a:bodyPr>
          <a:lstStyle/>
          <a:p>
            <a:pPr algn="ctr"/>
            <a:r>
              <a:rPr lang="en-US" sz="48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Leader</a:t>
            </a:r>
            <a:endParaRPr lang="tr-TR" sz="48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Tree>
    <p:extLst>
      <p:ext uri="{BB962C8B-B14F-4D97-AF65-F5344CB8AC3E}">
        <p14:creationId xmlns:p14="http://schemas.microsoft.com/office/powerpoint/2010/main" val="234698038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1161355" y="993215"/>
            <a:ext cx="9335889" cy="1200329"/>
          </a:xfrm>
          <a:prstGeom prst="rect">
            <a:avLst/>
          </a:prstGeom>
          <a:noFill/>
        </p:spPr>
        <p:txBody>
          <a:bodyPr wrap="none" rtlCol="0">
            <a:spAutoFit/>
          </a:bodyPr>
          <a:lstStyle/>
          <a:p>
            <a:pPr algn="ctr"/>
            <a:r>
              <a:rPr lang="en-US" altLang="zh-CN" sz="72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Team management</a:t>
            </a:r>
            <a:endParaRPr lang="tr-TR" sz="72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4" name="Rectangle 13"/>
          <p:cNvSpPr/>
          <p:nvPr/>
        </p:nvSpPr>
        <p:spPr>
          <a:xfrm>
            <a:off x="2670810" y="3295839"/>
            <a:ext cx="19042380" cy="9127627"/>
          </a:xfrm>
          <a:prstGeom prst="rect">
            <a:avLst/>
          </a:prstGeom>
        </p:spPr>
        <p:txBody>
          <a:bodyPr wrap="square">
            <a:spAutoFit/>
          </a:bodyPr>
          <a:lstStyle/>
          <a:p>
            <a:pPr indent="457200" algn="just">
              <a:lnSpc>
                <a:spcPct val="150000"/>
              </a:lnSpc>
            </a:pPr>
            <a:r>
              <a:rPr lang="en-US" sz="4400" dirty="0">
                <a:solidFill>
                  <a:schemeClr val="bg1">
                    <a:lumMod val="95000"/>
                  </a:schemeClr>
                </a:solidFill>
                <a:latin typeface="Open Sans" panose="020B0606030504020204" pitchFamily="34" charset="0"/>
              </a:rPr>
              <a:t>Team management refers to the organization of various groups in accordance with the nature and capabilities of members' work, participation in organizational decisions and problem-solving in an organization to improve organizational productivity and achieve organizational goals. Basically, the group is the basic unit of the organization. The formation of various groups, if the members' ability is complementary, forming a heterogeneous team, the effect is better, because it can be discussed from different viewpoints to stimulate more creative or more unique problem solving method.</a:t>
            </a:r>
            <a:endParaRPr lang="tr-TR" sz="4400" dirty="0">
              <a:solidFill>
                <a:schemeClr val="bg1">
                  <a:lumMod val="95000"/>
                </a:schemeClr>
              </a:solidFill>
            </a:endParaRPr>
          </a:p>
        </p:txBody>
      </p:sp>
    </p:spTree>
    <p:extLst>
      <p:ext uri="{BB962C8B-B14F-4D97-AF65-F5344CB8AC3E}">
        <p14:creationId xmlns:p14="http://schemas.microsoft.com/office/powerpoint/2010/main" val="13133150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4" name="Rectangle 3"/>
          <p:cNvSpPr/>
          <p:nvPr/>
        </p:nvSpPr>
        <p:spPr>
          <a:xfrm>
            <a:off x="0" y="0"/>
            <a:ext cx="24384000" cy="4375728"/>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TextBox 1"/>
          <p:cNvSpPr txBox="1"/>
          <p:nvPr/>
        </p:nvSpPr>
        <p:spPr>
          <a:xfrm>
            <a:off x="10149627" y="1419061"/>
            <a:ext cx="4084773" cy="923330"/>
          </a:xfrm>
          <a:prstGeom prst="rect">
            <a:avLst/>
          </a:prstGeom>
          <a:noFill/>
        </p:spPr>
        <p:txBody>
          <a:bodyPr wrap="none" rtlCol="0">
            <a:spAutoFit/>
          </a:bodyPr>
          <a:lstStyle/>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Challenges</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2787114"/>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22" name="TextBox 21"/>
          <p:cNvSpPr txBox="1"/>
          <p:nvPr/>
        </p:nvSpPr>
        <p:spPr>
          <a:xfrm>
            <a:off x="2112878" y="7437663"/>
            <a:ext cx="10887852" cy="769441"/>
          </a:xfrm>
          <a:prstGeom prst="rect">
            <a:avLst/>
          </a:prstGeom>
          <a:noFill/>
        </p:spPr>
        <p:txBody>
          <a:bodyPr wrap="none" rtlCol="0">
            <a:spAutoFit/>
          </a:bodyPr>
          <a:lstStyle/>
          <a:p>
            <a:pPr marL="571500" indent="-571500">
              <a:buFont typeface="Arial" panose="020B0604020202020204" pitchFamily="34" charset="0"/>
              <a:buChar char="•"/>
            </a:pPr>
            <a:r>
              <a:rPr lang="en-US" sz="4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Arrogant emotions of team members</a:t>
            </a:r>
          </a:p>
        </p:txBody>
      </p:sp>
      <p:sp>
        <p:nvSpPr>
          <p:cNvPr id="23" name="TextBox 21">
            <a:extLst>
              <a:ext uri="{FF2B5EF4-FFF2-40B4-BE49-F238E27FC236}">
                <a16:creationId xmlns:a16="http://schemas.microsoft.com/office/drawing/2014/main" id="{F28AD908-C2DD-4A4B-9FF9-E0E9F4F6B002}"/>
              </a:ext>
            </a:extLst>
          </p:cNvPr>
          <p:cNvSpPr txBox="1"/>
          <p:nvPr/>
        </p:nvSpPr>
        <p:spPr>
          <a:xfrm>
            <a:off x="2112878" y="6053718"/>
            <a:ext cx="8731942" cy="769441"/>
          </a:xfrm>
          <a:prstGeom prst="rect">
            <a:avLst/>
          </a:prstGeom>
          <a:noFill/>
        </p:spPr>
        <p:txBody>
          <a:bodyPr wrap="none" rtlCol="0">
            <a:spAutoFit/>
          </a:bodyPr>
          <a:lstStyle/>
          <a:p>
            <a:pPr marL="571500" indent="-571500">
              <a:buFont typeface="Arial" panose="020B0604020202020204" pitchFamily="34" charset="0"/>
              <a:buChar char="•"/>
            </a:pPr>
            <a:r>
              <a:rPr lang="en-US" sz="4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The team's plan is incoherent</a:t>
            </a:r>
          </a:p>
        </p:txBody>
      </p:sp>
      <p:sp>
        <p:nvSpPr>
          <p:cNvPr id="24" name="TextBox 21">
            <a:extLst>
              <a:ext uri="{FF2B5EF4-FFF2-40B4-BE49-F238E27FC236}">
                <a16:creationId xmlns:a16="http://schemas.microsoft.com/office/drawing/2014/main" id="{60BCCE57-97ED-41F2-804B-5FDAA3031B86}"/>
              </a:ext>
            </a:extLst>
          </p:cNvPr>
          <p:cNvSpPr txBox="1"/>
          <p:nvPr/>
        </p:nvSpPr>
        <p:spPr>
          <a:xfrm>
            <a:off x="2039726" y="4669773"/>
            <a:ext cx="14717299" cy="769441"/>
          </a:xfrm>
          <a:prstGeom prst="rect">
            <a:avLst/>
          </a:prstGeom>
          <a:noFill/>
        </p:spPr>
        <p:txBody>
          <a:bodyPr wrap="none" rtlCol="0">
            <a:spAutoFit/>
          </a:bodyPr>
          <a:lstStyle/>
          <a:p>
            <a:pPr marL="571500" indent="-571500" algn="ctr">
              <a:buFont typeface="Arial" panose="020B0604020202020204" pitchFamily="34" charset="0"/>
              <a:buChar char="•"/>
            </a:pPr>
            <a:r>
              <a:rPr lang="en-US" altLang="zh-CN" sz="4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The team lacks key skills</a:t>
            </a:r>
            <a:r>
              <a:rPr lang="zh-CN" altLang="en-US" sz="4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a:t>
            </a:r>
            <a:r>
              <a:rPr lang="en-US" altLang="zh-CN" sz="4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knowledge and solutions</a:t>
            </a:r>
          </a:p>
        </p:txBody>
      </p:sp>
      <p:sp>
        <p:nvSpPr>
          <p:cNvPr id="25" name="TextBox 21">
            <a:extLst>
              <a:ext uri="{FF2B5EF4-FFF2-40B4-BE49-F238E27FC236}">
                <a16:creationId xmlns:a16="http://schemas.microsoft.com/office/drawing/2014/main" id="{8A859576-349D-4C1E-94F7-602D5393318A}"/>
              </a:ext>
            </a:extLst>
          </p:cNvPr>
          <p:cNvSpPr txBox="1"/>
          <p:nvPr/>
        </p:nvSpPr>
        <p:spPr>
          <a:xfrm>
            <a:off x="2112878" y="8821608"/>
            <a:ext cx="21797662" cy="1446550"/>
          </a:xfrm>
          <a:prstGeom prst="rect">
            <a:avLst/>
          </a:prstGeom>
          <a:noFill/>
        </p:spPr>
        <p:txBody>
          <a:bodyPr wrap="square" rtlCol="0">
            <a:spAutoFit/>
          </a:bodyPr>
          <a:lstStyle/>
          <a:p>
            <a:pPr marL="571500" indent="-571500">
              <a:buFont typeface="Arial" panose="020B0604020202020204" pitchFamily="34" charset="0"/>
              <a:buChar char="•"/>
            </a:pPr>
            <a:r>
              <a:rPr lang="en-US" sz="4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The division of labor is unclear and the responsibility of the staff is unknown: the team always pursues short-term goals or the objectives are not clear.</a:t>
            </a:r>
          </a:p>
        </p:txBody>
      </p:sp>
      <p:sp>
        <p:nvSpPr>
          <p:cNvPr id="26" name="TextBox 21">
            <a:extLst>
              <a:ext uri="{FF2B5EF4-FFF2-40B4-BE49-F238E27FC236}">
                <a16:creationId xmlns:a16="http://schemas.microsoft.com/office/drawing/2014/main" id="{F6012747-FF22-4ECD-A5D7-731CB264BCF3}"/>
              </a:ext>
            </a:extLst>
          </p:cNvPr>
          <p:cNvSpPr txBox="1"/>
          <p:nvPr/>
        </p:nvSpPr>
        <p:spPr>
          <a:xfrm>
            <a:off x="2112878" y="10882662"/>
            <a:ext cx="21797662" cy="769441"/>
          </a:xfrm>
          <a:prstGeom prst="rect">
            <a:avLst/>
          </a:prstGeom>
          <a:noFill/>
        </p:spPr>
        <p:txBody>
          <a:bodyPr wrap="square" rtlCol="0">
            <a:spAutoFit/>
          </a:bodyPr>
          <a:lstStyle/>
          <a:p>
            <a:pPr marL="571500" indent="-571500">
              <a:buFont typeface="Arial" panose="020B0604020202020204" pitchFamily="34" charset="0"/>
              <a:buChar char="•"/>
            </a:pPr>
            <a:r>
              <a:rPr lang="en-US" sz="4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Members of the team often have confusion</a:t>
            </a:r>
          </a:p>
        </p:txBody>
      </p:sp>
      <p:sp>
        <p:nvSpPr>
          <p:cNvPr id="27" name="TextBox 21">
            <a:extLst>
              <a:ext uri="{FF2B5EF4-FFF2-40B4-BE49-F238E27FC236}">
                <a16:creationId xmlns:a16="http://schemas.microsoft.com/office/drawing/2014/main" id="{CF6949F5-1256-48FB-8F21-8AC46AF57598}"/>
              </a:ext>
            </a:extLst>
          </p:cNvPr>
          <p:cNvSpPr txBox="1"/>
          <p:nvPr/>
        </p:nvSpPr>
        <p:spPr>
          <a:xfrm>
            <a:off x="2112878" y="12266607"/>
            <a:ext cx="21797662" cy="769441"/>
          </a:xfrm>
          <a:prstGeom prst="rect">
            <a:avLst/>
          </a:prstGeom>
          <a:noFill/>
        </p:spPr>
        <p:txBody>
          <a:bodyPr wrap="square" rtlCol="0">
            <a:spAutoFit/>
          </a:bodyPr>
          <a:lstStyle/>
          <a:p>
            <a:pPr marL="571500" indent="-571500">
              <a:buFont typeface="Arial" panose="020B0604020202020204" pitchFamily="34" charset="0"/>
              <a:buChar char="•"/>
            </a:pPr>
            <a:r>
              <a:rPr lang="en-US" sz="4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Lack of collaborative work between team members</a:t>
            </a:r>
          </a:p>
        </p:txBody>
      </p:sp>
    </p:spTree>
    <p:extLst>
      <p:ext uri="{BB962C8B-B14F-4D97-AF65-F5344CB8AC3E}">
        <p14:creationId xmlns:p14="http://schemas.microsoft.com/office/powerpoint/2010/main" val="29048169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8909412" y="2479554"/>
            <a:ext cx="6565195" cy="923330"/>
          </a:xfrm>
          <a:prstGeom prst="rect">
            <a:avLst/>
          </a:prstGeom>
          <a:noFill/>
        </p:spPr>
        <p:txBody>
          <a:bodyPr wrap="none" rtlCol="0">
            <a:spAutoFit/>
          </a:bodyPr>
          <a:lstStyle/>
          <a:p>
            <a:pPr algn="ctr"/>
            <a:r>
              <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Countermeasures</a:t>
            </a:r>
          </a:p>
        </p:txBody>
      </p:sp>
      <p:grpSp>
        <p:nvGrpSpPr>
          <p:cNvPr id="17" name="Group 16"/>
          <p:cNvGrpSpPr/>
          <p:nvPr/>
        </p:nvGrpSpPr>
        <p:grpSpPr>
          <a:xfrm>
            <a:off x="11643803" y="3847607"/>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5" name="矩形 4">
            <a:extLst>
              <a:ext uri="{FF2B5EF4-FFF2-40B4-BE49-F238E27FC236}">
                <a16:creationId xmlns:a16="http://schemas.microsoft.com/office/drawing/2014/main" id="{4EA1C864-2577-4D3C-9BE0-2CF1D5F759EF}"/>
              </a:ext>
            </a:extLst>
          </p:cNvPr>
          <p:cNvSpPr/>
          <p:nvPr/>
        </p:nvSpPr>
        <p:spPr>
          <a:xfrm>
            <a:off x="1792224" y="4608576"/>
            <a:ext cx="5815584" cy="2249424"/>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CA8385"/>
                </a:solidFill>
              </a:rPr>
              <a:t>Improve team development capabilities</a:t>
            </a:r>
            <a:endParaRPr lang="zh-CN" altLang="en-US" dirty="0">
              <a:solidFill>
                <a:srgbClr val="CA8385"/>
              </a:solidFill>
            </a:endParaRPr>
          </a:p>
        </p:txBody>
      </p:sp>
      <p:sp>
        <p:nvSpPr>
          <p:cNvPr id="20" name="矩形 19">
            <a:extLst>
              <a:ext uri="{FF2B5EF4-FFF2-40B4-BE49-F238E27FC236}">
                <a16:creationId xmlns:a16="http://schemas.microsoft.com/office/drawing/2014/main" id="{93A1CC4D-31C0-4C84-A41B-E81E5FBEF816}"/>
              </a:ext>
            </a:extLst>
          </p:cNvPr>
          <p:cNvSpPr/>
          <p:nvPr/>
        </p:nvSpPr>
        <p:spPr>
          <a:xfrm>
            <a:off x="9284208" y="4581777"/>
            <a:ext cx="5815584" cy="2249424"/>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CA8385"/>
                </a:solidFill>
              </a:rPr>
              <a:t>Grow in lessons learned</a:t>
            </a:r>
            <a:endParaRPr lang="zh-CN" altLang="en-US" dirty="0">
              <a:solidFill>
                <a:srgbClr val="CA8385"/>
              </a:solidFill>
            </a:endParaRPr>
          </a:p>
        </p:txBody>
      </p:sp>
      <p:sp>
        <p:nvSpPr>
          <p:cNvPr id="21" name="矩形 20">
            <a:extLst>
              <a:ext uri="{FF2B5EF4-FFF2-40B4-BE49-F238E27FC236}">
                <a16:creationId xmlns:a16="http://schemas.microsoft.com/office/drawing/2014/main" id="{762CD975-7A1D-4A86-91D4-52F8594B7060}"/>
              </a:ext>
            </a:extLst>
          </p:cNvPr>
          <p:cNvSpPr/>
          <p:nvPr/>
        </p:nvSpPr>
        <p:spPr>
          <a:xfrm>
            <a:off x="16776192" y="4608576"/>
            <a:ext cx="5815584" cy="2249424"/>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CA8385"/>
                </a:solidFill>
              </a:rPr>
              <a:t>Avoid short-sighted behavior</a:t>
            </a:r>
            <a:endParaRPr lang="zh-CN" altLang="en-US" dirty="0">
              <a:solidFill>
                <a:srgbClr val="CA8385"/>
              </a:solidFill>
            </a:endParaRPr>
          </a:p>
        </p:txBody>
      </p:sp>
      <p:sp>
        <p:nvSpPr>
          <p:cNvPr id="22" name="矩形 21">
            <a:extLst>
              <a:ext uri="{FF2B5EF4-FFF2-40B4-BE49-F238E27FC236}">
                <a16:creationId xmlns:a16="http://schemas.microsoft.com/office/drawing/2014/main" id="{A621CA36-4041-443C-9464-DABB632F4518}"/>
              </a:ext>
            </a:extLst>
          </p:cNvPr>
          <p:cNvSpPr/>
          <p:nvPr/>
        </p:nvSpPr>
        <p:spPr>
          <a:xfrm>
            <a:off x="1792224" y="8564880"/>
            <a:ext cx="5815584" cy="2249424"/>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CA8385"/>
                </a:solidFill>
              </a:rPr>
              <a:t>Quick and sturdy</a:t>
            </a:r>
            <a:endParaRPr lang="zh-CN" altLang="en-US" dirty="0">
              <a:solidFill>
                <a:srgbClr val="CA8385"/>
              </a:solidFill>
            </a:endParaRPr>
          </a:p>
        </p:txBody>
      </p:sp>
      <p:sp>
        <p:nvSpPr>
          <p:cNvPr id="23" name="矩形 22">
            <a:extLst>
              <a:ext uri="{FF2B5EF4-FFF2-40B4-BE49-F238E27FC236}">
                <a16:creationId xmlns:a16="http://schemas.microsoft.com/office/drawing/2014/main" id="{9A85B959-B4BD-4AD1-BB1D-680453702AF6}"/>
              </a:ext>
            </a:extLst>
          </p:cNvPr>
          <p:cNvSpPr/>
          <p:nvPr/>
        </p:nvSpPr>
        <p:spPr>
          <a:xfrm>
            <a:off x="9284208" y="8564880"/>
            <a:ext cx="5815584" cy="2249424"/>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CA8385"/>
                </a:solidFill>
              </a:rPr>
              <a:t>Resolve the emotions of resistance and resistance</a:t>
            </a:r>
            <a:endParaRPr lang="zh-CN" altLang="en-US" dirty="0">
              <a:solidFill>
                <a:srgbClr val="CA8385"/>
              </a:solidFill>
            </a:endParaRPr>
          </a:p>
        </p:txBody>
      </p:sp>
      <p:sp>
        <p:nvSpPr>
          <p:cNvPr id="24" name="矩形 23">
            <a:extLst>
              <a:ext uri="{FF2B5EF4-FFF2-40B4-BE49-F238E27FC236}">
                <a16:creationId xmlns:a16="http://schemas.microsoft.com/office/drawing/2014/main" id="{AB2A8850-ECF6-4E9D-AA6D-E0AC25E7EC1F}"/>
              </a:ext>
            </a:extLst>
          </p:cNvPr>
          <p:cNvSpPr/>
          <p:nvPr/>
        </p:nvSpPr>
        <p:spPr>
          <a:xfrm>
            <a:off x="16776192" y="8564880"/>
            <a:ext cx="5815584" cy="2249424"/>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CA8385"/>
                </a:solidFill>
              </a:rPr>
              <a:t>Work focus and work ability</a:t>
            </a:r>
            <a:endParaRPr lang="zh-CN" altLang="en-US" dirty="0">
              <a:solidFill>
                <a:srgbClr val="CA8385"/>
              </a:solidFill>
            </a:endParaRPr>
          </a:p>
        </p:txBody>
      </p:sp>
    </p:spTree>
    <p:extLst>
      <p:ext uri="{BB962C8B-B14F-4D97-AF65-F5344CB8AC3E}">
        <p14:creationId xmlns:p14="http://schemas.microsoft.com/office/powerpoint/2010/main" val="3823272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6" name="AutoShape 3"/>
          <p:cNvSpPr>
            <a:spLocks noChangeAspect="1" noChangeArrowheads="1" noTextEdit="1"/>
          </p:cNvSpPr>
          <p:nvPr/>
        </p:nvSpPr>
        <p:spPr bwMode="auto">
          <a:xfrm>
            <a:off x="7792629" y="3693051"/>
            <a:ext cx="10239549" cy="5793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p:cNvSpPr>
            <a:spLocks/>
          </p:cNvSpPr>
          <p:nvPr/>
        </p:nvSpPr>
        <p:spPr bwMode="auto">
          <a:xfrm>
            <a:off x="7643001" y="3588118"/>
            <a:ext cx="9748028" cy="6084350"/>
          </a:xfrm>
          <a:custGeom>
            <a:avLst/>
            <a:gdLst>
              <a:gd name="T0" fmla="*/ 0 w 1845"/>
              <a:gd name="T1" fmla="*/ 856 h 1150"/>
              <a:gd name="T2" fmla="*/ 1265 w 1845"/>
              <a:gd name="T3" fmla="*/ 136 h 1150"/>
              <a:gd name="T4" fmla="*/ 1845 w 1845"/>
              <a:gd name="T5" fmla="*/ 832 h 1150"/>
              <a:gd name="T6" fmla="*/ 1195 w 1845"/>
              <a:gd name="T7" fmla="*/ 1123 h 1150"/>
              <a:gd name="T8" fmla="*/ 0 w 1845"/>
              <a:gd name="T9" fmla="*/ 856 h 1150"/>
            </a:gdLst>
            <a:ahLst/>
            <a:cxnLst>
              <a:cxn ang="0">
                <a:pos x="T0" y="T1"/>
              </a:cxn>
              <a:cxn ang="0">
                <a:pos x="T2" y="T3"/>
              </a:cxn>
              <a:cxn ang="0">
                <a:pos x="T4" y="T5"/>
              </a:cxn>
              <a:cxn ang="0">
                <a:pos x="T6" y="T7"/>
              </a:cxn>
              <a:cxn ang="0">
                <a:pos x="T8" y="T9"/>
              </a:cxn>
            </a:cxnLst>
            <a:rect l="0" t="0" r="r" b="b"/>
            <a:pathLst>
              <a:path w="1845" h="1150">
                <a:moveTo>
                  <a:pt x="0" y="856"/>
                </a:moveTo>
                <a:cubicBezTo>
                  <a:pt x="0" y="856"/>
                  <a:pt x="995" y="0"/>
                  <a:pt x="1265" y="136"/>
                </a:cubicBezTo>
                <a:cubicBezTo>
                  <a:pt x="1535" y="272"/>
                  <a:pt x="1845" y="832"/>
                  <a:pt x="1845" y="832"/>
                </a:cubicBezTo>
                <a:cubicBezTo>
                  <a:pt x="1845" y="832"/>
                  <a:pt x="1600" y="1096"/>
                  <a:pt x="1195" y="1123"/>
                </a:cubicBezTo>
                <a:cubicBezTo>
                  <a:pt x="789" y="1150"/>
                  <a:pt x="326" y="1083"/>
                  <a:pt x="0" y="856"/>
                </a:cubicBez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8" name="Rectangle 5"/>
          <p:cNvSpPr>
            <a:spLocks noChangeArrowheads="1"/>
          </p:cNvSpPr>
          <p:nvPr/>
        </p:nvSpPr>
        <p:spPr bwMode="auto">
          <a:xfrm>
            <a:off x="6434589" y="2663826"/>
            <a:ext cx="3155944" cy="797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51800" b="0" i="0" u="none" strike="noStrike" cap="none" normalizeH="0" baseline="0" dirty="0">
                <a:ln>
                  <a:noFill/>
                </a:ln>
                <a:solidFill>
                  <a:srgbClr val="CA8385"/>
                </a:solidFill>
                <a:effectLst/>
                <a:latin typeface="★懐風体" panose="02000600000000000000" pitchFamily="2" charset="-128"/>
                <a:ea typeface="★懐風体" panose="02000600000000000000" pitchFamily="2" charset="-128"/>
              </a:rPr>
              <a:t>3</a:t>
            </a:r>
            <a:endParaRPr kumimoji="0" lang="zh-CN" altLang="zh-CN" sz="51800" b="0" i="0" u="none" strike="noStrike" cap="none" normalizeH="0" baseline="0" dirty="0">
              <a:ln>
                <a:noFill/>
              </a:ln>
              <a:solidFill>
                <a:srgbClr val="CA8385"/>
              </a:solidFill>
              <a:effectLst/>
              <a:latin typeface="★懐風体" panose="02000600000000000000" pitchFamily="2" charset="-128"/>
              <a:ea typeface="★懐風体" panose="02000600000000000000" pitchFamily="2" charset="-128"/>
            </a:endParaRPr>
          </a:p>
        </p:txBody>
      </p:sp>
      <p:sp>
        <p:nvSpPr>
          <p:cNvPr id="9" name="Freeform 6"/>
          <p:cNvSpPr>
            <a:spLocks/>
          </p:cNvSpPr>
          <p:nvPr/>
        </p:nvSpPr>
        <p:spPr bwMode="auto">
          <a:xfrm>
            <a:off x="7880319" y="3565631"/>
            <a:ext cx="9748028" cy="6078667"/>
          </a:xfrm>
          <a:custGeom>
            <a:avLst/>
            <a:gdLst>
              <a:gd name="T0" fmla="*/ 0 w 1845"/>
              <a:gd name="T1" fmla="*/ 856 h 1149"/>
              <a:gd name="T2" fmla="*/ 1265 w 1845"/>
              <a:gd name="T3" fmla="*/ 136 h 1149"/>
              <a:gd name="T4" fmla="*/ 1845 w 1845"/>
              <a:gd name="T5" fmla="*/ 832 h 1149"/>
              <a:gd name="T6" fmla="*/ 1194 w 1845"/>
              <a:gd name="T7" fmla="*/ 1123 h 1149"/>
              <a:gd name="T8" fmla="*/ 0 w 1845"/>
              <a:gd name="T9" fmla="*/ 856 h 1149"/>
            </a:gdLst>
            <a:ahLst/>
            <a:cxnLst>
              <a:cxn ang="0">
                <a:pos x="T0" y="T1"/>
              </a:cxn>
              <a:cxn ang="0">
                <a:pos x="T2" y="T3"/>
              </a:cxn>
              <a:cxn ang="0">
                <a:pos x="T4" y="T5"/>
              </a:cxn>
              <a:cxn ang="0">
                <a:pos x="T6" y="T7"/>
              </a:cxn>
              <a:cxn ang="0">
                <a:pos x="T8" y="T9"/>
              </a:cxn>
            </a:cxnLst>
            <a:rect l="0" t="0" r="r" b="b"/>
            <a:pathLst>
              <a:path w="1845" h="1149">
                <a:moveTo>
                  <a:pt x="0" y="856"/>
                </a:moveTo>
                <a:cubicBezTo>
                  <a:pt x="0" y="856"/>
                  <a:pt x="995" y="0"/>
                  <a:pt x="1265" y="136"/>
                </a:cubicBezTo>
                <a:cubicBezTo>
                  <a:pt x="1534" y="272"/>
                  <a:pt x="1845" y="832"/>
                  <a:pt x="1845" y="832"/>
                </a:cubicBezTo>
                <a:cubicBezTo>
                  <a:pt x="1845" y="832"/>
                  <a:pt x="1600" y="1096"/>
                  <a:pt x="1194" y="1123"/>
                </a:cubicBezTo>
                <a:cubicBezTo>
                  <a:pt x="789" y="1149"/>
                  <a:pt x="326" y="1083"/>
                  <a:pt x="0" y="856"/>
                </a:cubicBezTo>
                <a:close/>
              </a:path>
            </a:pathLst>
          </a:custGeom>
          <a:solidFill>
            <a:srgbClr val="1C1C1E"/>
          </a:solidFill>
          <a:ln w="23813" cap="flat">
            <a:solidFill>
              <a:srgbClr val="CA8385"/>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1" name="矩形 10"/>
          <p:cNvSpPr/>
          <p:nvPr/>
        </p:nvSpPr>
        <p:spPr>
          <a:xfrm>
            <a:off x="11077319" y="5393167"/>
            <a:ext cx="4826923" cy="3690497"/>
          </a:xfrm>
          <a:prstGeom prst="rect">
            <a:avLst/>
          </a:prstGeom>
        </p:spPr>
        <p:txBody>
          <a:bodyPr wrap="square">
            <a:spAutoFit/>
          </a:bodyPr>
          <a:lstStyle/>
          <a:p>
            <a:pPr>
              <a:lnSpc>
                <a:spcPct val="150000"/>
              </a:lnSpc>
            </a:pPr>
            <a:r>
              <a:rPr lang="en-US" altLang="zh-CN" sz="5400" dirty="0">
                <a:solidFill>
                  <a:schemeClr val="bg1"/>
                </a:solidFill>
                <a:latin typeface="微软雅黑 Light" panose="020B0502040204020203" pitchFamily="34" charset="-122"/>
                <a:ea typeface="微软雅黑 Light" panose="020B0502040204020203" pitchFamily="34" charset="-122"/>
              </a:rPr>
              <a:t>Team organization and structure</a:t>
            </a:r>
            <a:endParaRPr lang="tr-TR" altLang="zh-CN" sz="4000"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7920838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1001500" y="738536"/>
            <a:ext cx="22380999" cy="1107996"/>
          </a:xfrm>
          <a:prstGeom prst="rect">
            <a:avLst/>
          </a:prstGeom>
          <a:noFill/>
        </p:spPr>
        <p:txBody>
          <a:bodyPr wrap="none" rtlCol="0">
            <a:spAutoFit/>
          </a:bodyPr>
          <a:lstStyle/>
          <a:p>
            <a:pPr algn="ctr"/>
            <a:r>
              <a:rPr lang="en-US" altLang="zh-CN"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Organizational structure of well-known companies</a:t>
            </a:r>
            <a:endParaRPr lang="tr-TR"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pic>
        <p:nvPicPr>
          <p:cNvPr id="1028" name="Picture 4" descr="https://upload-images.jianshu.io/upload_images/9050173-b452deae1b4fb323.png?imageMogr2/auto-orient/">
            <a:extLst>
              <a:ext uri="{FF2B5EF4-FFF2-40B4-BE49-F238E27FC236}">
                <a16:creationId xmlns:a16="http://schemas.microsoft.com/office/drawing/2014/main" id="{3FEE8364-7BB6-435E-AA5E-8F3DFF679B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9921" b="66384"/>
          <a:stretch/>
        </p:blipFill>
        <p:spPr bwMode="auto">
          <a:xfrm>
            <a:off x="146789" y="2553241"/>
            <a:ext cx="7844074" cy="512183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https://upload-images.jianshu.io/upload_images/9050173-b452deae1b4fb323.png?imageMogr2/auto-orient/">
            <a:extLst>
              <a:ext uri="{FF2B5EF4-FFF2-40B4-BE49-F238E27FC236}">
                <a16:creationId xmlns:a16="http://schemas.microsoft.com/office/drawing/2014/main" id="{EB661441-48D1-4FF2-9A99-8C76905B718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554" r="368" b="66384"/>
          <a:stretch/>
        </p:blipFill>
        <p:spPr bwMode="auto">
          <a:xfrm>
            <a:off x="8173743" y="2553241"/>
            <a:ext cx="7844074" cy="512183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s://upload-images.jianshu.io/upload_images/9050173-b452deae1b4fb323.png?imageMogr2/auto-orient/">
            <a:extLst>
              <a:ext uri="{FF2B5EF4-FFF2-40B4-BE49-F238E27FC236}">
                <a16:creationId xmlns:a16="http://schemas.microsoft.com/office/drawing/2014/main" id="{2B971233-24B9-43B3-B8C4-E8856AF0523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3192" r="49922" b="33192"/>
          <a:stretch/>
        </p:blipFill>
        <p:spPr bwMode="auto">
          <a:xfrm>
            <a:off x="16283409" y="2516665"/>
            <a:ext cx="7844074" cy="512183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https://upload-images.jianshu.io/upload_images/9050173-b452deae1b4fb323.png?imageMogr2/auto-orient/">
            <a:extLst>
              <a:ext uri="{FF2B5EF4-FFF2-40B4-BE49-F238E27FC236}">
                <a16:creationId xmlns:a16="http://schemas.microsoft.com/office/drawing/2014/main" id="{2AC63DA8-1D76-476E-899D-F0F04EF9411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080" t="33893" r="759" b="32491"/>
          <a:stretch/>
        </p:blipFill>
        <p:spPr bwMode="auto">
          <a:xfrm>
            <a:off x="290622" y="8235482"/>
            <a:ext cx="7700241" cy="512183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s://upload-images.jianshu.io/upload_images/9050173-b452deae1b4fb323.png?imageMogr2/auto-orient/">
            <a:extLst>
              <a:ext uri="{FF2B5EF4-FFF2-40B4-BE49-F238E27FC236}">
                <a16:creationId xmlns:a16="http://schemas.microsoft.com/office/drawing/2014/main" id="{835CDDC9-4249-4B8E-A632-A29C20D0828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6" t="66384" r="49835"/>
          <a:stretch/>
        </p:blipFill>
        <p:spPr bwMode="auto">
          <a:xfrm>
            <a:off x="8366183" y="8044988"/>
            <a:ext cx="7844074" cy="512183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https://upload-images.jianshu.io/upload_images/9050173-b452deae1b4fb323.png?imageMogr2/auto-orient/">
            <a:extLst>
              <a:ext uri="{FF2B5EF4-FFF2-40B4-BE49-F238E27FC236}">
                <a16:creationId xmlns:a16="http://schemas.microsoft.com/office/drawing/2014/main" id="{88C20CE1-5221-4AC6-BA35-0B06CCC92E1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621" t="67538" r="-700" b="-1154"/>
          <a:stretch/>
        </p:blipFill>
        <p:spPr bwMode="auto">
          <a:xfrm>
            <a:off x="16373263" y="8118140"/>
            <a:ext cx="7844074" cy="5121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37529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8532834" y="3719284"/>
            <a:ext cx="7318350" cy="923330"/>
          </a:xfrm>
          <a:prstGeom prst="rect">
            <a:avLst/>
          </a:prstGeom>
          <a:noFill/>
        </p:spPr>
        <p:txBody>
          <a:bodyPr wrap="none" rtlCol="0">
            <a:spAutoFit/>
          </a:bodyPr>
          <a:lstStyle/>
          <a:p>
            <a:pPr algn="ctr"/>
            <a:r>
              <a:rPr lang="tr-TR" sz="540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TABLE OF CONTENTS</a:t>
            </a:r>
          </a:p>
        </p:txBody>
      </p:sp>
      <p:grpSp>
        <p:nvGrpSpPr>
          <p:cNvPr id="17" name="Group 16"/>
          <p:cNvGrpSpPr/>
          <p:nvPr/>
        </p:nvGrpSpPr>
        <p:grpSpPr>
          <a:xfrm>
            <a:off x="11643803" y="5087337"/>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2" name="TextBox 11"/>
          <p:cNvSpPr txBox="1"/>
          <p:nvPr/>
        </p:nvSpPr>
        <p:spPr>
          <a:xfrm>
            <a:off x="4938108" y="6335923"/>
            <a:ext cx="1268297" cy="1200329"/>
          </a:xfrm>
          <a:prstGeom prst="rect">
            <a:avLst/>
          </a:prstGeom>
          <a:noFill/>
        </p:spPr>
        <p:txBody>
          <a:bodyPr wrap="none" rtlCol="0">
            <a:spAutoFit/>
          </a:bodyPr>
          <a:lstStyle/>
          <a:p>
            <a:pPr algn="r"/>
            <a:r>
              <a:rPr lang="tr-TR" sz="720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01</a:t>
            </a:r>
          </a:p>
        </p:txBody>
      </p:sp>
      <p:sp>
        <p:nvSpPr>
          <p:cNvPr id="13" name="TextBox 12"/>
          <p:cNvSpPr txBox="1"/>
          <p:nvPr/>
        </p:nvSpPr>
        <p:spPr>
          <a:xfrm>
            <a:off x="5005142" y="7484678"/>
            <a:ext cx="2319866" cy="1384995"/>
          </a:xfrm>
          <a:prstGeom prst="rect">
            <a:avLst/>
          </a:prstGeom>
          <a:noFill/>
        </p:spPr>
        <p:txBody>
          <a:bodyPr wrap="none" rtlCol="0">
            <a:spAutoFit/>
          </a:bodyPr>
          <a:lstStyle/>
          <a:p>
            <a:r>
              <a:rPr lang="en-US" altLang="zh-CN"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Elements of </a:t>
            </a:r>
          </a:p>
          <a:p>
            <a:r>
              <a:rPr lang="en-US" altLang="zh-CN"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managing </a:t>
            </a:r>
          </a:p>
          <a:p>
            <a:r>
              <a:rPr lang="en-US" altLang="zh-CN"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a team</a:t>
            </a:r>
            <a:endParaRPr lang="tr-TR"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5" name="TextBox 14"/>
          <p:cNvSpPr txBox="1"/>
          <p:nvPr/>
        </p:nvSpPr>
        <p:spPr>
          <a:xfrm>
            <a:off x="4227401" y="6474422"/>
            <a:ext cx="805029" cy="461665"/>
          </a:xfrm>
          <a:prstGeom prst="rect">
            <a:avLst/>
          </a:prstGeom>
          <a:noFill/>
        </p:spPr>
        <p:txBody>
          <a:bodyPr wrap="none" rtlCol="0">
            <a:spAutoFit/>
          </a:bodyPr>
          <a:lstStyle/>
          <a:p>
            <a:r>
              <a:rPr lang="tr-TR" sz="240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Part</a:t>
            </a:r>
          </a:p>
        </p:txBody>
      </p:sp>
      <p:sp>
        <p:nvSpPr>
          <p:cNvPr id="24" name="TextBox 23"/>
          <p:cNvSpPr txBox="1"/>
          <p:nvPr/>
        </p:nvSpPr>
        <p:spPr>
          <a:xfrm>
            <a:off x="9383655" y="6335923"/>
            <a:ext cx="1268296" cy="1200329"/>
          </a:xfrm>
          <a:prstGeom prst="rect">
            <a:avLst/>
          </a:prstGeom>
          <a:noFill/>
        </p:spPr>
        <p:txBody>
          <a:bodyPr wrap="none" rtlCol="0">
            <a:spAutoFit/>
          </a:bodyPr>
          <a:lstStyle/>
          <a:p>
            <a:pPr algn="r"/>
            <a:r>
              <a:rPr lang="tr-TR" sz="720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02</a:t>
            </a:r>
          </a:p>
        </p:txBody>
      </p:sp>
      <p:sp>
        <p:nvSpPr>
          <p:cNvPr id="25" name="TextBox 24"/>
          <p:cNvSpPr txBox="1"/>
          <p:nvPr/>
        </p:nvSpPr>
        <p:spPr>
          <a:xfrm>
            <a:off x="9477976" y="7505475"/>
            <a:ext cx="2063385" cy="523220"/>
          </a:xfrm>
          <a:prstGeom prst="rect">
            <a:avLst/>
          </a:prstGeom>
          <a:noFill/>
        </p:spPr>
        <p:txBody>
          <a:bodyPr wrap="none" rtlCol="0">
            <a:spAutoFit/>
          </a:bodyPr>
          <a:lstStyle/>
          <a:p>
            <a:r>
              <a:rPr lang="en-US" altLang="zh-CN"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Challenge</a:t>
            </a:r>
            <a:r>
              <a:rPr lang="tr-TR"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s</a:t>
            </a:r>
          </a:p>
        </p:txBody>
      </p:sp>
      <p:sp>
        <p:nvSpPr>
          <p:cNvPr id="34" name="TextBox 33"/>
          <p:cNvSpPr txBox="1"/>
          <p:nvPr/>
        </p:nvSpPr>
        <p:spPr>
          <a:xfrm>
            <a:off x="8672947" y="6474422"/>
            <a:ext cx="805029" cy="461665"/>
          </a:xfrm>
          <a:prstGeom prst="rect">
            <a:avLst/>
          </a:prstGeom>
          <a:noFill/>
        </p:spPr>
        <p:txBody>
          <a:bodyPr wrap="none" rtlCol="0">
            <a:spAutoFit/>
          </a:bodyPr>
          <a:lstStyle/>
          <a:p>
            <a:r>
              <a:rPr lang="tr-TR" sz="240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Part</a:t>
            </a:r>
          </a:p>
        </p:txBody>
      </p:sp>
      <p:sp>
        <p:nvSpPr>
          <p:cNvPr id="35" name="TextBox 34"/>
          <p:cNvSpPr txBox="1"/>
          <p:nvPr/>
        </p:nvSpPr>
        <p:spPr>
          <a:xfrm>
            <a:off x="13727245" y="6335923"/>
            <a:ext cx="1268296" cy="1200329"/>
          </a:xfrm>
          <a:prstGeom prst="rect">
            <a:avLst/>
          </a:prstGeom>
          <a:noFill/>
        </p:spPr>
        <p:txBody>
          <a:bodyPr wrap="none" rtlCol="0">
            <a:spAutoFit/>
          </a:bodyPr>
          <a:lstStyle/>
          <a:p>
            <a:pPr algn="r"/>
            <a:r>
              <a:rPr lang="tr-TR" sz="720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03</a:t>
            </a:r>
          </a:p>
        </p:txBody>
      </p:sp>
      <p:sp>
        <p:nvSpPr>
          <p:cNvPr id="36" name="TextBox 35"/>
          <p:cNvSpPr txBox="1"/>
          <p:nvPr/>
        </p:nvSpPr>
        <p:spPr>
          <a:xfrm>
            <a:off x="13821566" y="7505475"/>
            <a:ext cx="2781211" cy="1384995"/>
          </a:xfrm>
          <a:prstGeom prst="rect">
            <a:avLst/>
          </a:prstGeom>
          <a:noFill/>
        </p:spPr>
        <p:txBody>
          <a:bodyPr wrap="none" rtlCol="0">
            <a:spAutoFit/>
          </a:bodyPr>
          <a:lstStyle/>
          <a:p>
            <a:r>
              <a:rPr lang="en-US" altLang="zh-CN"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Team</a:t>
            </a:r>
          </a:p>
          <a:p>
            <a:r>
              <a:rPr lang="en-US"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Organization &amp;</a:t>
            </a:r>
          </a:p>
          <a:p>
            <a:r>
              <a:rPr lang="en-US"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Structure</a:t>
            </a:r>
            <a:endParaRPr lang="tr-TR"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45" name="TextBox 44"/>
          <p:cNvSpPr txBox="1"/>
          <p:nvPr/>
        </p:nvSpPr>
        <p:spPr>
          <a:xfrm>
            <a:off x="13016537" y="6474422"/>
            <a:ext cx="805029" cy="461665"/>
          </a:xfrm>
          <a:prstGeom prst="rect">
            <a:avLst/>
          </a:prstGeom>
          <a:noFill/>
        </p:spPr>
        <p:txBody>
          <a:bodyPr wrap="none" rtlCol="0">
            <a:spAutoFit/>
          </a:bodyPr>
          <a:lstStyle/>
          <a:p>
            <a:r>
              <a:rPr lang="tr-TR" sz="240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Part</a:t>
            </a:r>
          </a:p>
        </p:txBody>
      </p:sp>
      <p:sp>
        <p:nvSpPr>
          <p:cNvPr id="47" name="TextBox 46"/>
          <p:cNvSpPr txBox="1"/>
          <p:nvPr/>
        </p:nvSpPr>
        <p:spPr>
          <a:xfrm>
            <a:off x="17714329" y="6335923"/>
            <a:ext cx="1268296" cy="1200329"/>
          </a:xfrm>
          <a:prstGeom prst="rect">
            <a:avLst/>
          </a:prstGeom>
          <a:noFill/>
        </p:spPr>
        <p:txBody>
          <a:bodyPr wrap="none" rtlCol="0">
            <a:spAutoFit/>
          </a:bodyPr>
          <a:lstStyle/>
          <a:p>
            <a:pPr algn="r"/>
            <a:r>
              <a:rPr lang="tr-TR" sz="720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04</a:t>
            </a:r>
          </a:p>
        </p:txBody>
      </p:sp>
      <p:sp>
        <p:nvSpPr>
          <p:cNvPr id="48" name="TextBox 47"/>
          <p:cNvSpPr txBox="1"/>
          <p:nvPr/>
        </p:nvSpPr>
        <p:spPr>
          <a:xfrm>
            <a:off x="17808650" y="7505475"/>
            <a:ext cx="2106667" cy="523220"/>
          </a:xfrm>
          <a:prstGeom prst="rect">
            <a:avLst/>
          </a:prstGeom>
          <a:noFill/>
        </p:spPr>
        <p:txBody>
          <a:bodyPr wrap="none" rtlCol="0">
            <a:spAutoFit/>
          </a:bodyPr>
          <a:lstStyle/>
          <a:p>
            <a:r>
              <a:rPr lang="en-US"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Leadership</a:t>
            </a:r>
            <a:endParaRPr lang="tr-TR" sz="28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57" name="TextBox 56"/>
          <p:cNvSpPr txBox="1"/>
          <p:nvPr/>
        </p:nvSpPr>
        <p:spPr>
          <a:xfrm>
            <a:off x="17003621" y="6474422"/>
            <a:ext cx="805029" cy="461665"/>
          </a:xfrm>
          <a:prstGeom prst="rect">
            <a:avLst/>
          </a:prstGeom>
          <a:noFill/>
        </p:spPr>
        <p:txBody>
          <a:bodyPr wrap="none" rtlCol="0">
            <a:spAutoFit/>
          </a:bodyPr>
          <a:lstStyle/>
          <a:p>
            <a:r>
              <a:rPr lang="tr-TR" sz="240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Part</a:t>
            </a:r>
          </a:p>
        </p:txBody>
      </p:sp>
    </p:spTree>
    <p:extLst>
      <p:ext uri="{BB962C8B-B14F-4D97-AF65-F5344CB8AC3E}">
        <p14:creationId xmlns:p14="http://schemas.microsoft.com/office/powerpoint/2010/main" val="29280661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764560" y="665384"/>
            <a:ext cx="6029919" cy="1107996"/>
          </a:xfrm>
          <a:prstGeom prst="rect">
            <a:avLst/>
          </a:prstGeom>
          <a:noFill/>
        </p:spPr>
        <p:txBody>
          <a:bodyPr wrap="none" rtlCol="0">
            <a:spAutoFit/>
          </a:bodyPr>
          <a:lstStyle/>
          <a:p>
            <a:pPr algn="ctr"/>
            <a:r>
              <a:rPr lang="en-US" altLang="zh-CN"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Decision flow</a:t>
            </a:r>
            <a:endParaRPr lang="tr-TR"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3" name="矩形 2">
            <a:extLst>
              <a:ext uri="{FF2B5EF4-FFF2-40B4-BE49-F238E27FC236}">
                <a16:creationId xmlns:a16="http://schemas.microsoft.com/office/drawing/2014/main" id="{3D08F457-DF72-4A69-BAE1-015BBE686D85}"/>
              </a:ext>
            </a:extLst>
          </p:cNvPr>
          <p:cNvSpPr/>
          <p:nvPr/>
        </p:nvSpPr>
        <p:spPr>
          <a:xfrm>
            <a:off x="1133856" y="5193792"/>
            <a:ext cx="4315968" cy="2999232"/>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dirty="0">
                <a:solidFill>
                  <a:srgbClr val="CA8385"/>
                </a:solidFill>
              </a:rPr>
              <a:t>Collect message</a:t>
            </a:r>
            <a:endParaRPr lang="zh-CN" altLang="en-US" sz="6600" dirty="0">
              <a:solidFill>
                <a:srgbClr val="CA8385"/>
              </a:solidFill>
            </a:endParaRPr>
          </a:p>
        </p:txBody>
      </p:sp>
      <p:sp>
        <p:nvSpPr>
          <p:cNvPr id="14" name="矩形 13">
            <a:extLst>
              <a:ext uri="{FF2B5EF4-FFF2-40B4-BE49-F238E27FC236}">
                <a16:creationId xmlns:a16="http://schemas.microsoft.com/office/drawing/2014/main" id="{E14B846F-4D28-4141-ADDD-F3B94803B26E}"/>
              </a:ext>
            </a:extLst>
          </p:cNvPr>
          <p:cNvSpPr/>
          <p:nvPr/>
        </p:nvSpPr>
        <p:spPr>
          <a:xfrm>
            <a:off x="6794479" y="5193792"/>
            <a:ext cx="4315968" cy="2999232"/>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dirty="0">
                <a:solidFill>
                  <a:srgbClr val="CA8385"/>
                </a:solidFill>
              </a:rPr>
              <a:t>Decision maker</a:t>
            </a:r>
            <a:endParaRPr lang="zh-CN" altLang="en-US" sz="6600" dirty="0">
              <a:solidFill>
                <a:srgbClr val="CA8385"/>
              </a:solidFill>
            </a:endParaRPr>
          </a:p>
        </p:txBody>
      </p:sp>
      <p:sp>
        <p:nvSpPr>
          <p:cNvPr id="15" name="矩形 14">
            <a:extLst>
              <a:ext uri="{FF2B5EF4-FFF2-40B4-BE49-F238E27FC236}">
                <a16:creationId xmlns:a16="http://schemas.microsoft.com/office/drawing/2014/main" id="{BAA34A4B-011A-4CD6-9AD0-A8C76A0AA771}"/>
              </a:ext>
            </a:extLst>
          </p:cNvPr>
          <p:cNvSpPr/>
          <p:nvPr/>
        </p:nvSpPr>
        <p:spPr>
          <a:xfrm>
            <a:off x="12455102" y="5193792"/>
            <a:ext cx="4315968" cy="2999232"/>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dirty="0">
                <a:solidFill>
                  <a:srgbClr val="CA8385"/>
                </a:solidFill>
              </a:rPr>
              <a:t>Executor</a:t>
            </a:r>
            <a:endParaRPr lang="zh-CN" altLang="en-US" sz="6600" dirty="0">
              <a:solidFill>
                <a:srgbClr val="CA8385"/>
              </a:solidFill>
            </a:endParaRPr>
          </a:p>
        </p:txBody>
      </p:sp>
      <p:sp>
        <p:nvSpPr>
          <p:cNvPr id="16" name="矩形 15">
            <a:extLst>
              <a:ext uri="{FF2B5EF4-FFF2-40B4-BE49-F238E27FC236}">
                <a16:creationId xmlns:a16="http://schemas.microsoft.com/office/drawing/2014/main" id="{5BD637B4-99B6-42E1-9D35-DD464B70222B}"/>
              </a:ext>
            </a:extLst>
          </p:cNvPr>
          <p:cNvSpPr/>
          <p:nvPr/>
        </p:nvSpPr>
        <p:spPr>
          <a:xfrm>
            <a:off x="18115725" y="5193792"/>
            <a:ext cx="4315968" cy="2999232"/>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6600" dirty="0">
                <a:solidFill>
                  <a:srgbClr val="CA8385"/>
                </a:solidFill>
              </a:rPr>
              <a:t>Result</a:t>
            </a:r>
            <a:endParaRPr lang="zh-CN" altLang="en-US" sz="6600" dirty="0">
              <a:solidFill>
                <a:srgbClr val="CA8385"/>
              </a:solidFill>
            </a:endParaRPr>
          </a:p>
        </p:txBody>
      </p:sp>
      <p:cxnSp>
        <p:nvCxnSpPr>
          <p:cNvPr id="18" name="直接箭头连接符 17">
            <a:extLst>
              <a:ext uri="{FF2B5EF4-FFF2-40B4-BE49-F238E27FC236}">
                <a16:creationId xmlns:a16="http://schemas.microsoft.com/office/drawing/2014/main" id="{2E1AF162-F8CB-4A7F-9FFA-6DD0B4B998D9}"/>
              </a:ext>
            </a:extLst>
          </p:cNvPr>
          <p:cNvCxnSpPr>
            <a:stCxn id="3" idx="3"/>
          </p:cNvCxnSpPr>
          <p:nvPr/>
        </p:nvCxnSpPr>
        <p:spPr>
          <a:xfrm>
            <a:off x="5449824" y="6693408"/>
            <a:ext cx="1344655" cy="0"/>
          </a:xfrm>
          <a:prstGeom prst="straightConnector1">
            <a:avLst/>
          </a:prstGeom>
          <a:ln w="76200">
            <a:solidFill>
              <a:srgbClr val="CA8385"/>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5A508B32-93B6-4E71-A19A-D678564FACB0}"/>
              </a:ext>
            </a:extLst>
          </p:cNvPr>
          <p:cNvCxnSpPr/>
          <p:nvPr/>
        </p:nvCxnSpPr>
        <p:spPr>
          <a:xfrm>
            <a:off x="11110447" y="6662166"/>
            <a:ext cx="1344655" cy="0"/>
          </a:xfrm>
          <a:prstGeom prst="straightConnector1">
            <a:avLst/>
          </a:prstGeom>
          <a:ln w="76200">
            <a:solidFill>
              <a:srgbClr val="CA8385"/>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09571AF1-E2E7-4E5D-89C8-B0A49639FDD8}"/>
              </a:ext>
            </a:extLst>
          </p:cNvPr>
          <p:cNvCxnSpPr/>
          <p:nvPr/>
        </p:nvCxnSpPr>
        <p:spPr>
          <a:xfrm>
            <a:off x="16771070" y="6580632"/>
            <a:ext cx="1344655" cy="0"/>
          </a:xfrm>
          <a:prstGeom prst="straightConnector1">
            <a:avLst/>
          </a:prstGeom>
          <a:ln w="76200">
            <a:solidFill>
              <a:srgbClr val="CA8385"/>
            </a:solidFill>
            <a:tailEnd type="triangle"/>
          </a:ln>
        </p:spPr>
        <p:style>
          <a:lnRef idx="1">
            <a:schemeClr val="accent1"/>
          </a:lnRef>
          <a:fillRef idx="0">
            <a:schemeClr val="accent1"/>
          </a:fillRef>
          <a:effectRef idx="0">
            <a:schemeClr val="accent1"/>
          </a:effectRef>
          <a:fontRef idx="minor">
            <a:schemeClr val="tx1"/>
          </a:fontRef>
        </p:style>
      </p:cxnSp>
      <p:cxnSp>
        <p:nvCxnSpPr>
          <p:cNvPr id="22" name="连接符: 肘形 21">
            <a:extLst>
              <a:ext uri="{FF2B5EF4-FFF2-40B4-BE49-F238E27FC236}">
                <a16:creationId xmlns:a16="http://schemas.microsoft.com/office/drawing/2014/main" id="{48FAB040-A5DE-4478-9DA1-63540AE20C8A}"/>
              </a:ext>
            </a:extLst>
          </p:cNvPr>
          <p:cNvCxnSpPr>
            <a:stCxn id="3" idx="2"/>
            <a:endCxn id="16" idx="2"/>
          </p:cNvCxnSpPr>
          <p:nvPr/>
        </p:nvCxnSpPr>
        <p:spPr>
          <a:xfrm rot="16200000" flipH="1">
            <a:off x="11782774" y="-297911"/>
            <a:ext cx="12700" cy="16981869"/>
          </a:xfrm>
          <a:prstGeom prst="bentConnector3">
            <a:avLst>
              <a:gd name="adj1" fmla="val 18216000"/>
            </a:avLst>
          </a:prstGeom>
          <a:ln w="76200">
            <a:solidFill>
              <a:srgbClr val="CA838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18787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609912" y="665384"/>
            <a:ext cx="7217040" cy="1107996"/>
          </a:xfrm>
          <a:prstGeom prst="rect">
            <a:avLst/>
          </a:prstGeom>
          <a:noFill/>
        </p:spPr>
        <p:txBody>
          <a:bodyPr wrap="none" rtlCol="0">
            <a:spAutoFit/>
          </a:bodyPr>
          <a:lstStyle/>
          <a:p>
            <a:pPr algn="ctr"/>
            <a:r>
              <a:rPr lang="en-US" altLang="zh-CN"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Collect Message</a:t>
            </a:r>
            <a:endParaRPr lang="tr-TR"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1" name="Rectangle 13">
            <a:extLst>
              <a:ext uri="{FF2B5EF4-FFF2-40B4-BE49-F238E27FC236}">
                <a16:creationId xmlns:a16="http://schemas.microsoft.com/office/drawing/2014/main" id="{F50F0855-909D-434F-AEB0-93B89B72643C}"/>
              </a:ext>
            </a:extLst>
          </p:cNvPr>
          <p:cNvSpPr/>
          <p:nvPr/>
        </p:nvSpPr>
        <p:spPr>
          <a:xfrm>
            <a:off x="609912" y="2193448"/>
            <a:ext cx="23018184" cy="10152908"/>
          </a:xfrm>
          <a:prstGeom prst="rect">
            <a:avLst/>
          </a:prstGeom>
        </p:spPr>
        <p:txBody>
          <a:bodyPr wrap="square">
            <a:spAutoFit/>
          </a:bodyPr>
          <a:lstStyle/>
          <a:p>
            <a:pPr indent="457200" algn="just">
              <a:lnSpc>
                <a:spcPct val="150000"/>
              </a:lnSpc>
            </a:pPr>
            <a:r>
              <a:rPr lang="en-US" sz="4000" dirty="0">
                <a:solidFill>
                  <a:schemeClr val="bg1">
                    <a:lumMod val="95000"/>
                  </a:schemeClr>
                </a:solidFill>
                <a:latin typeface="Open Sans" panose="020B0606030504020204" pitchFamily="34" charset="0"/>
              </a:rPr>
              <a:t>The first is the information gathering node, and all decisions must be made with certain information. Therefore, information collection is very important. For enterprise organizations, the core message is the first-line feedback from customers or users. Simply put, what is your product, how is your word of mouth? Only by knowing these first-line information can we change our strategy, optimize our products, and make the right decisions.</a:t>
            </a:r>
          </a:p>
          <a:p>
            <a:pPr indent="457200" algn="just">
              <a:lnSpc>
                <a:spcPct val="150000"/>
              </a:lnSpc>
            </a:pPr>
            <a:r>
              <a:rPr lang="en-US" sz="4000" dirty="0">
                <a:solidFill>
                  <a:schemeClr val="bg1">
                    <a:lumMod val="95000"/>
                  </a:schemeClr>
                </a:solidFill>
                <a:latin typeface="Open Sans" panose="020B0606030504020204" pitchFamily="34" charset="0"/>
              </a:rPr>
              <a:t> The goal of the organizational structure is to make this process more efficient. For information gathering nodes, it is required to collect information in a timely and comprehensive manner, and to pass on information to decision makers as quickly as possible and without loss of information. How can I do this? That requires the information transfer chain between the information collector and the decision maker to be short enough. How can it be short enough? Getting information collectors to participate directly or to lead decisions is perhaps an option.</a:t>
            </a:r>
            <a:endParaRPr lang="tr-TR" sz="4000" dirty="0">
              <a:solidFill>
                <a:schemeClr val="bg1">
                  <a:lumMod val="95000"/>
                </a:schemeClr>
              </a:solidFill>
            </a:endParaRPr>
          </a:p>
        </p:txBody>
      </p:sp>
    </p:spTree>
    <p:extLst>
      <p:ext uri="{BB962C8B-B14F-4D97-AF65-F5344CB8AC3E}">
        <p14:creationId xmlns:p14="http://schemas.microsoft.com/office/powerpoint/2010/main" val="27783033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744217" y="665384"/>
            <a:ext cx="6948442" cy="1107996"/>
          </a:xfrm>
          <a:prstGeom prst="rect">
            <a:avLst/>
          </a:prstGeom>
          <a:noFill/>
        </p:spPr>
        <p:txBody>
          <a:bodyPr wrap="none" rtlCol="0">
            <a:spAutoFit/>
          </a:bodyPr>
          <a:lstStyle/>
          <a:p>
            <a:pPr algn="ctr"/>
            <a:r>
              <a:rPr lang="en-US"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Decision maker</a:t>
            </a:r>
            <a:endParaRPr lang="tr-TR"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1" name="Rectangle 13">
            <a:extLst>
              <a:ext uri="{FF2B5EF4-FFF2-40B4-BE49-F238E27FC236}">
                <a16:creationId xmlns:a16="http://schemas.microsoft.com/office/drawing/2014/main" id="{F50F0855-909D-434F-AEB0-93B89B72643C}"/>
              </a:ext>
            </a:extLst>
          </p:cNvPr>
          <p:cNvSpPr/>
          <p:nvPr/>
        </p:nvSpPr>
        <p:spPr>
          <a:xfrm>
            <a:off x="609912" y="2193448"/>
            <a:ext cx="23018184" cy="9949006"/>
          </a:xfrm>
          <a:prstGeom prst="rect">
            <a:avLst/>
          </a:prstGeom>
        </p:spPr>
        <p:txBody>
          <a:bodyPr wrap="square">
            <a:spAutoFit/>
          </a:bodyPr>
          <a:lstStyle/>
          <a:p>
            <a:pPr indent="457200" algn="just">
              <a:lnSpc>
                <a:spcPct val="150000"/>
              </a:lnSpc>
            </a:pPr>
            <a:r>
              <a:rPr lang="en-US" sz="4800" dirty="0">
                <a:solidFill>
                  <a:schemeClr val="bg1">
                    <a:lumMod val="95000"/>
                  </a:schemeClr>
                </a:solidFill>
                <a:latin typeface="Open Sans" panose="020B0606030504020204" pitchFamily="34" charset="0"/>
              </a:rPr>
              <a:t>Let's take a look at the decision makers. On the one hand, the lower the level of decision-making, the better. Just now we mentioned that information collectors can enter the decision-making circle, thus reducing the path of information transmission.</a:t>
            </a:r>
          </a:p>
          <a:p>
            <a:pPr indent="457200" algn="just">
              <a:lnSpc>
                <a:spcPct val="150000"/>
              </a:lnSpc>
            </a:pPr>
            <a:r>
              <a:rPr lang="en-US" sz="4800" dirty="0">
                <a:solidFill>
                  <a:schemeClr val="bg1">
                    <a:lumMod val="95000"/>
                  </a:schemeClr>
                </a:solidFill>
                <a:latin typeface="Open Sans" panose="020B0606030504020204" pitchFamily="34" charset="0"/>
              </a:rPr>
              <a:t>On the other hand, it is also possible to organize a certain authorization for the lower layer and also reduce the conduction level. In other words, let the underlying organization also have certain decision-making power, rather than reporting everything. This is actually a flat organizational structure that many people are discussing.</a:t>
            </a:r>
            <a:endParaRPr lang="tr-TR" sz="4800" dirty="0">
              <a:solidFill>
                <a:schemeClr val="bg1">
                  <a:lumMod val="95000"/>
                </a:schemeClr>
              </a:solidFill>
            </a:endParaRPr>
          </a:p>
        </p:txBody>
      </p:sp>
    </p:spTree>
    <p:extLst>
      <p:ext uri="{BB962C8B-B14F-4D97-AF65-F5344CB8AC3E}">
        <p14:creationId xmlns:p14="http://schemas.microsoft.com/office/powerpoint/2010/main" val="31442171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682908" y="1087342"/>
            <a:ext cx="4038990" cy="1107996"/>
          </a:xfrm>
          <a:prstGeom prst="rect">
            <a:avLst/>
          </a:prstGeom>
          <a:noFill/>
        </p:spPr>
        <p:txBody>
          <a:bodyPr wrap="none" rtlCol="0">
            <a:spAutoFit/>
          </a:bodyPr>
          <a:lstStyle/>
          <a:p>
            <a:pPr algn="ctr"/>
            <a:r>
              <a:rPr lang="en-US"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Executor</a:t>
            </a:r>
            <a:endParaRPr lang="tr-TR"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1" name="Rectangle 13">
            <a:extLst>
              <a:ext uri="{FF2B5EF4-FFF2-40B4-BE49-F238E27FC236}">
                <a16:creationId xmlns:a16="http://schemas.microsoft.com/office/drawing/2014/main" id="{F50F0855-909D-434F-AEB0-93B89B72643C}"/>
              </a:ext>
            </a:extLst>
          </p:cNvPr>
          <p:cNvSpPr/>
          <p:nvPr/>
        </p:nvSpPr>
        <p:spPr>
          <a:xfrm>
            <a:off x="682908" y="3545490"/>
            <a:ext cx="23018184" cy="6625019"/>
          </a:xfrm>
          <a:prstGeom prst="rect">
            <a:avLst/>
          </a:prstGeom>
        </p:spPr>
        <p:txBody>
          <a:bodyPr wrap="square">
            <a:spAutoFit/>
          </a:bodyPr>
          <a:lstStyle/>
          <a:p>
            <a:pPr indent="457200" algn="just">
              <a:lnSpc>
                <a:spcPct val="150000"/>
              </a:lnSpc>
            </a:pPr>
            <a:r>
              <a:rPr lang="en-US" sz="4800" dirty="0">
                <a:solidFill>
                  <a:schemeClr val="bg1">
                    <a:lumMod val="95000"/>
                  </a:schemeClr>
                </a:solidFill>
                <a:latin typeface="Open Sans" panose="020B0606030504020204" pitchFamily="34" charset="0"/>
              </a:rPr>
              <a:t>The executor still has a hierarchical relationship, and still have to consider the issue of flattening just mentioned</a:t>
            </a:r>
          </a:p>
          <a:p>
            <a:pPr indent="457200" algn="just">
              <a:lnSpc>
                <a:spcPct val="150000"/>
              </a:lnSpc>
            </a:pPr>
            <a:r>
              <a:rPr lang="en-US" sz="4800" dirty="0">
                <a:solidFill>
                  <a:schemeClr val="bg1">
                    <a:lumMod val="95000"/>
                  </a:schemeClr>
                </a:solidFill>
                <a:latin typeface="Open Sans" panose="020B0606030504020204" pitchFamily="34" charset="0"/>
              </a:rPr>
              <a:t>In addition, the executive team needs to have certain professional skills to complete the specific project implementation. In addition, because of the collaboration involving large-scale projects, members also need the ability to organize and coordinate.</a:t>
            </a:r>
            <a:endParaRPr lang="tr-TR" sz="4800" dirty="0">
              <a:solidFill>
                <a:schemeClr val="bg1">
                  <a:lumMod val="95000"/>
                </a:schemeClr>
              </a:solidFill>
            </a:endParaRPr>
          </a:p>
        </p:txBody>
      </p:sp>
    </p:spTree>
    <p:extLst>
      <p:ext uri="{BB962C8B-B14F-4D97-AF65-F5344CB8AC3E}">
        <p14:creationId xmlns:p14="http://schemas.microsoft.com/office/powerpoint/2010/main" val="9149120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378051" y="502126"/>
            <a:ext cx="7209025" cy="1107996"/>
          </a:xfrm>
          <a:prstGeom prst="rect">
            <a:avLst/>
          </a:prstGeom>
          <a:noFill/>
        </p:spPr>
        <p:txBody>
          <a:bodyPr wrap="none" rtlCol="0">
            <a:spAutoFit/>
          </a:bodyPr>
          <a:lstStyle/>
          <a:p>
            <a:pPr algn="ctr"/>
            <a:r>
              <a:rPr lang="en-US"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Result feedback</a:t>
            </a:r>
            <a:endParaRPr lang="tr-TR"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1" name="Rectangle 13">
            <a:extLst>
              <a:ext uri="{FF2B5EF4-FFF2-40B4-BE49-F238E27FC236}">
                <a16:creationId xmlns:a16="http://schemas.microsoft.com/office/drawing/2014/main" id="{F50F0855-909D-434F-AEB0-93B89B72643C}"/>
              </a:ext>
            </a:extLst>
          </p:cNvPr>
          <p:cNvSpPr/>
          <p:nvPr/>
        </p:nvSpPr>
        <p:spPr>
          <a:xfrm>
            <a:off x="682908" y="2054922"/>
            <a:ext cx="23018184" cy="11158952"/>
          </a:xfrm>
          <a:prstGeom prst="rect">
            <a:avLst/>
          </a:prstGeom>
        </p:spPr>
        <p:txBody>
          <a:bodyPr wrap="square">
            <a:spAutoFit/>
          </a:bodyPr>
          <a:lstStyle/>
          <a:p>
            <a:pPr indent="457200" algn="just">
              <a:lnSpc>
                <a:spcPct val="150000"/>
              </a:lnSpc>
            </a:pPr>
            <a:r>
              <a:rPr lang="en-US" sz="4400" dirty="0">
                <a:solidFill>
                  <a:schemeClr val="bg1">
                    <a:lumMod val="95000"/>
                  </a:schemeClr>
                </a:solidFill>
                <a:latin typeface="Open Sans" panose="020B0606030504020204" pitchFamily="34" charset="0"/>
              </a:rPr>
              <a:t>Finally, take a look at the results feedback link of the decision process. Any organizational structure is designed to serve the business objectives, that is, to serve the end result. The resulting results will generate feedback among the customers, and the information collector will get the information, which will influence the decision-making, and the final decision-making process will be closed. </a:t>
            </a:r>
          </a:p>
          <a:p>
            <a:pPr indent="457200" algn="just">
              <a:lnSpc>
                <a:spcPct val="150000"/>
              </a:lnSpc>
            </a:pPr>
            <a:r>
              <a:rPr lang="en-US" sz="4400" dirty="0">
                <a:solidFill>
                  <a:schemeClr val="bg1">
                    <a:lumMod val="95000"/>
                  </a:schemeClr>
                </a:solidFill>
                <a:latin typeface="Open Sans" panose="020B0606030504020204" pitchFamily="34" charset="0"/>
              </a:rPr>
              <a:t>As you can see, from the information collection to the final result, the information transmission process will gradually lose information, how to make the process more efficient, this is a process of continuous optimization and adjustment. Go along the chain of decision-making, because everyone has different divisions of labor, and everyone's goals will be inconsistent. How to make each role work together, we will continue to explore this issue in the future.</a:t>
            </a:r>
            <a:endParaRPr lang="tr-TR" sz="4400" dirty="0">
              <a:solidFill>
                <a:schemeClr val="bg1">
                  <a:lumMod val="95000"/>
                </a:schemeClr>
              </a:solidFill>
            </a:endParaRPr>
          </a:p>
        </p:txBody>
      </p:sp>
    </p:spTree>
    <p:extLst>
      <p:ext uri="{BB962C8B-B14F-4D97-AF65-F5344CB8AC3E}">
        <p14:creationId xmlns:p14="http://schemas.microsoft.com/office/powerpoint/2010/main" val="7570422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6" name="AutoShape 3"/>
          <p:cNvSpPr>
            <a:spLocks noChangeAspect="1" noChangeArrowheads="1" noTextEdit="1"/>
          </p:cNvSpPr>
          <p:nvPr/>
        </p:nvSpPr>
        <p:spPr bwMode="auto">
          <a:xfrm>
            <a:off x="7792629" y="3693051"/>
            <a:ext cx="10239549" cy="5793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p:cNvSpPr>
            <a:spLocks/>
          </p:cNvSpPr>
          <p:nvPr/>
        </p:nvSpPr>
        <p:spPr bwMode="auto">
          <a:xfrm>
            <a:off x="7643001" y="3588118"/>
            <a:ext cx="9748028" cy="6084350"/>
          </a:xfrm>
          <a:custGeom>
            <a:avLst/>
            <a:gdLst>
              <a:gd name="T0" fmla="*/ 0 w 1845"/>
              <a:gd name="T1" fmla="*/ 856 h 1150"/>
              <a:gd name="T2" fmla="*/ 1265 w 1845"/>
              <a:gd name="T3" fmla="*/ 136 h 1150"/>
              <a:gd name="T4" fmla="*/ 1845 w 1845"/>
              <a:gd name="T5" fmla="*/ 832 h 1150"/>
              <a:gd name="T6" fmla="*/ 1195 w 1845"/>
              <a:gd name="T7" fmla="*/ 1123 h 1150"/>
              <a:gd name="T8" fmla="*/ 0 w 1845"/>
              <a:gd name="T9" fmla="*/ 856 h 1150"/>
            </a:gdLst>
            <a:ahLst/>
            <a:cxnLst>
              <a:cxn ang="0">
                <a:pos x="T0" y="T1"/>
              </a:cxn>
              <a:cxn ang="0">
                <a:pos x="T2" y="T3"/>
              </a:cxn>
              <a:cxn ang="0">
                <a:pos x="T4" y="T5"/>
              </a:cxn>
              <a:cxn ang="0">
                <a:pos x="T6" y="T7"/>
              </a:cxn>
              <a:cxn ang="0">
                <a:pos x="T8" y="T9"/>
              </a:cxn>
            </a:cxnLst>
            <a:rect l="0" t="0" r="r" b="b"/>
            <a:pathLst>
              <a:path w="1845" h="1150">
                <a:moveTo>
                  <a:pt x="0" y="856"/>
                </a:moveTo>
                <a:cubicBezTo>
                  <a:pt x="0" y="856"/>
                  <a:pt x="995" y="0"/>
                  <a:pt x="1265" y="136"/>
                </a:cubicBezTo>
                <a:cubicBezTo>
                  <a:pt x="1535" y="272"/>
                  <a:pt x="1845" y="832"/>
                  <a:pt x="1845" y="832"/>
                </a:cubicBezTo>
                <a:cubicBezTo>
                  <a:pt x="1845" y="832"/>
                  <a:pt x="1600" y="1096"/>
                  <a:pt x="1195" y="1123"/>
                </a:cubicBezTo>
                <a:cubicBezTo>
                  <a:pt x="789" y="1150"/>
                  <a:pt x="326" y="1083"/>
                  <a:pt x="0" y="856"/>
                </a:cubicBez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8" name="Rectangle 5"/>
          <p:cNvSpPr>
            <a:spLocks noChangeArrowheads="1"/>
          </p:cNvSpPr>
          <p:nvPr/>
        </p:nvSpPr>
        <p:spPr bwMode="auto">
          <a:xfrm>
            <a:off x="7024523" y="2545840"/>
            <a:ext cx="3155944" cy="797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51800" b="0" i="0" u="none" strike="noStrike" cap="none" normalizeH="0" baseline="0" dirty="0">
                <a:ln>
                  <a:noFill/>
                </a:ln>
                <a:solidFill>
                  <a:srgbClr val="CA8385"/>
                </a:solidFill>
                <a:effectLst/>
                <a:latin typeface="★懐風体" panose="02000600000000000000" pitchFamily="2" charset="-128"/>
                <a:ea typeface="★懐風体" panose="02000600000000000000" pitchFamily="2" charset="-128"/>
              </a:rPr>
              <a:t>4</a:t>
            </a:r>
            <a:endParaRPr kumimoji="0" lang="zh-CN" altLang="zh-CN" sz="51800" b="0" i="0" u="none" strike="noStrike" cap="none" normalizeH="0" baseline="0" dirty="0">
              <a:ln>
                <a:noFill/>
              </a:ln>
              <a:solidFill>
                <a:srgbClr val="CA8385"/>
              </a:solidFill>
              <a:effectLst/>
              <a:latin typeface="★懐風体" panose="02000600000000000000" pitchFamily="2" charset="-128"/>
              <a:ea typeface="★懐風体" panose="02000600000000000000" pitchFamily="2" charset="-128"/>
            </a:endParaRPr>
          </a:p>
        </p:txBody>
      </p:sp>
      <p:sp>
        <p:nvSpPr>
          <p:cNvPr id="9" name="Freeform 6"/>
          <p:cNvSpPr>
            <a:spLocks/>
          </p:cNvSpPr>
          <p:nvPr/>
        </p:nvSpPr>
        <p:spPr bwMode="auto">
          <a:xfrm>
            <a:off x="7880319" y="3565631"/>
            <a:ext cx="9748028" cy="6078667"/>
          </a:xfrm>
          <a:custGeom>
            <a:avLst/>
            <a:gdLst>
              <a:gd name="T0" fmla="*/ 0 w 1845"/>
              <a:gd name="T1" fmla="*/ 856 h 1149"/>
              <a:gd name="T2" fmla="*/ 1265 w 1845"/>
              <a:gd name="T3" fmla="*/ 136 h 1149"/>
              <a:gd name="T4" fmla="*/ 1845 w 1845"/>
              <a:gd name="T5" fmla="*/ 832 h 1149"/>
              <a:gd name="T6" fmla="*/ 1194 w 1845"/>
              <a:gd name="T7" fmla="*/ 1123 h 1149"/>
              <a:gd name="T8" fmla="*/ 0 w 1845"/>
              <a:gd name="T9" fmla="*/ 856 h 1149"/>
            </a:gdLst>
            <a:ahLst/>
            <a:cxnLst>
              <a:cxn ang="0">
                <a:pos x="T0" y="T1"/>
              </a:cxn>
              <a:cxn ang="0">
                <a:pos x="T2" y="T3"/>
              </a:cxn>
              <a:cxn ang="0">
                <a:pos x="T4" y="T5"/>
              </a:cxn>
              <a:cxn ang="0">
                <a:pos x="T6" y="T7"/>
              </a:cxn>
              <a:cxn ang="0">
                <a:pos x="T8" y="T9"/>
              </a:cxn>
            </a:cxnLst>
            <a:rect l="0" t="0" r="r" b="b"/>
            <a:pathLst>
              <a:path w="1845" h="1149">
                <a:moveTo>
                  <a:pt x="0" y="856"/>
                </a:moveTo>
                <a:cubicBezTo>
                  <a:pt x="0" y="856"/>
                  <a:pt x="995" y="0"/>
                  <a:pt x="1265" y="136"/>
                </a:cubicBezTo>
                <a:cubicBezTo>
                  <a:pt x="1534" y="272"/>
                  <a:pt x="1845" y="832"/>
                  <a:pt x="1845" y="832"/>
                </a:cubicBezTo>
                <a:cubicBezTo>
                  <a:pt x="1845" y="832"/>
                  <a:pt x="1600" y="1096"/>
                  <a:pt x="1194" y="1123"/>
                </a:cubicBezTo>
                <a:cubicBezTo>
                  <a:pt x="789" y="1149"/>
                  <a:pt x="326" y="1083"/>
                  <a:pt x="0" y="856"/>
                </a:cubicBezTo>
                <a:close/>
              </a:path>
            </a:pathLst>
          </a:custGeom>
          <a:solidFill>
            <a:srgbClr val="1C1C1E">
              <a:alpha val="96000"/>
            </a:srgbClr>
          </a:solidFill>
          <a:ln w="23813" cap="flat">
            <a:solidFill>
              <a:srgbClr val="CA8385"/>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1" name="矩形 10"/>
          <p:cNvSpPr/>
          <p:nvPr/>
        </p:nvSpPr>
        <p:spPr>
          <a:xfrm>
            <a:off x="11190210" y="6531546"/>
            <a:ext cx="4826923" cy="1197507"/>
          </a:xfrm>
          <a:prstGeom prst="rect">
            <a:avLst/>
          </a:prstGeom>
        </p:spPr>
        <p:txBody>
          <a:bodyPr wrap="square">
            <a:spAutoFit/>
          </a:bodyPr>
          <a:lstStyle/>
          <a:p>
            <a:pPr>
              <a:lnSpc>
                <a:spcPct val="150000"/>
              </a:lnSpc>
            </a:pPr>
            <a:r>
              <a:rPr lang="en-US" altLang="zh-CN" sz="5400" dirty="0">
                <a:solidFill>
                  <a:schemeClr val="bg1"/>
                </a:solidFill>
                <a:latin typeface="微软雅黑 Light" panose="020B0502040204020203" pitchFamily="34" charset="-122"/>
                <a:ea typeface="微软雅黑 Light" panose="020B0502040204020203" pitchFamily="34" charset="-122"/>
              </a:rPr>
              <a:t>Leadership</a:t>
            </a:r>
            <a:endParaRPr lang="tr-TR" altLang="zh-CN" sz="4000"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71149084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rot="18900000">
            <a:off x="8519072" y="3185072"/>
            <a:ext cx="7345856" cy="7345856"/>
          </a:xfrm>
          <a:prstGeom prst="rect">
            <a:avLst/>
          </a:prstGeom>
          <a:solidFill>
            <a:srgbClr val="1C1C1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TextBox 1"/>
          <p:cNvSpPr txBox="1"/>
          <p:nvPr/>
        </p:nvSpPr>
        <p:spPr>
          <a:xfrm>
            <a:off x="10470215" y="4929726"/>
            <a:ext cx="3443571" cy="923330"/>
          </a:xfrm>
          <a:prstGeom prst="rect">
            <a:avLst/>
          </a:prstGeom>
          <a:noFill/>
        </p:spPr>
        <p:txBody>
          <a:bodyPr wrap="none" rtlCol="0">
            <a:spAutoFit/>
          </a:bodyPr>
          <a:lstStyle/>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Question</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6297779"/>
            <a:ext cx="1096395" cy="169554"/>
            <a:chOff x="11643803" y="3980625"/>
            <a:chExt cx="1096395" cy="169554"/>
          </a:xfrm>
        </p:grpSpPr>
        <p:sp>
          <p:nvSpPr>
            <p:cNvPr id="3" name="Rectangle 2"/>
            <p:cNvSpPr/>
            <p:nvPr/>
          </p:nvSpPr>
          <p:spPr>
            <a:xfrm rot="2700000">
              <a:off x="11908522" y="3980626"/>
              <a:ext cx="169553" cy="169553"/>
            </a:xfrm>
            <a:prstGeom prst="rect">
              <a:avLst/>
            </a:prstGeom>
            <a:noFill/>
            <a:ln w="25400">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w="25400">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w="25400">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a:xfrm>
            <a:off x="8336829" y="6720659"/>
            <a:ext cx="7710341" cy="2232021"/>
          </a:xfrm>
          <a:prstGeom prst="rect">
            <a:avLst/>
          </a:prstGeom>
        </p:spPr>
        <p:txBody>
          <a:bodyPr wrap="square">
            <a:spAutoFit/>
          </a:bodyPr>
          <a:lstStyle/>
          <a:p>
            <a:pPr algn="ctr">
              <a:lnSpc>
                <a:spcPct val="150000"/>
              </a:lnSpc>
            </a:pPr>
            <a:r>
              <a:rPr lang="en-US" sz="3200" dirty="0">
                <a:solidFill>
                  <a:schemeClr val="bg1">
                    <a:lumMod val="95000"/>
                  </a:schemeClr>
                </a:solidFill>
                <a:latin typeface="Open Sans" panose="020B0606030504020204" pitchFamily="34" charset="0"/>
              </a:rPr>
              <a:t>Why is the leadership gap widening?</a:t>
            </a:r>
          </a:p>
          <a:p>
            <a:pPr algn="ctr">
              <a:lnSpc>
                <a:spcPct val="150000"/>
              </a:lnSpc>
            </a:pPr>
            <a:r>
              <a:rPr lang="en-US" sz="3200" dirty="0">
                <a:solidFill>
                  <a:schemeClr val="bg1">
                    <a:lumMod val="95000"/>
                  </a:schemeClr>
                </a:solidFill>
                <a:latin typeface="Open Sans" panose="020B0606030504020204" pitchFamily="34" charset="0"/>
              </a:rPr>
              <a:t>&amp;</a:t>
            </a:r>
          </a:p>
          <a:p>
            <a:pPr algn="ctr">
              <a:lnSpc>
                <a:spcPct val="150000"/>
              </a:lnSpc>
            </a:pPr>
            <a:r>
              <a:rPr lang="en-US" sz="3200" dirty="0">
                <a:solidFill>
                  <a:schemeClr val="bg1">
                    <a:lumMod val="95000"/>
                  </a:schemeClr>
                </a:solidFill>
                <a:latin typeface="Open Sans" panose="020B0606030504020204" pitchFamily="34" charset="0"/>
              </a:rPr>
              <a:t>What are successful leaders doing?</a:t>
            </a:r>
            <a:endParaRPr lang="tr-TR" sz="3200" dirty="0">
              <a:solidFill>
                <a:schemeClr val="bg1">
                  <a:lumMod val="95000"/>
                </a:schemeClr>
              </a:solidFill>
            </a:endParaRPr>
          </a:p>
        </p:txBody>
      </p:sp>
      <p:sp>
        <p:nvSpPr>
          <p:cNvPr id="9" name="Chevron 8"/>
          <p:cNvSpPr/>
          <p:nvPr/>
        </p:nvSpPr>
        <p:spPr>
          <a:xfrm>
            <a:off x="17386305" y="6109676"/>
            <a:ext cx="724796" cy="1496646"/>
          </a:xfrm>
          <a:prstGeom prst="chevron">
            <a:avLst>
              <a:gd name="adj" fmla="val 94963"/>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tx1"/>
              </a:solidFill>
            </a:endParaRPr>
          </a:p>
        </p:txBody>
      </p:sp>
      <p:sp>
        <p:nvSpPr>
          <p:cNvPr id="13" name="Chevron 12"/>
          <p:cNvSpPr/>
          <p:nvPr/>
        </p:nvSpPr>
        <p:spPr>
          <a:xfrm rot="10800000">
            <a:off x="6316703" y="6109676"/>
            <a:ext cx="724796" cy="1496646"/>
          </a:xfrm>
          <a:prstGeom prst="chevron">
            <a:avLst>
              <a:gd name="adj" fmla="val 94963"/>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tx1"/>
              </a:solidFill>
            </a:endParaRPr>
          </a:p>
        </p:txBody>
      </p:sp>
    </p:spTree>
    <p:extLst>
      <p:ext uri="{BB962C8B-B14F-4D97-AF65-F5344CB8AC3E}">
        <p14:creationId xmlns:p14="http://schemas.microsoft.com/office/powerpoint/2010/main" val="35297170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4" name="Rectangle 3"/>
          <p:cNvSpPr/>
          <p:nvPr/>
        </p:nvSpPr>
        <p:spPr>
          <a:xfrm>
            <a:off x="13" y="6443423"/>
            <a:ext cx="24384000" cy="727257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TextBox 4"/>
          <p:cNvSpPr txBox="1"/>
          <p:nvPr/>
        </p:nvSpPr>
        <p:spPr>
          <a:xfrm>
            <a:off x="3233456" y="2270257"/>
            <a:ext cx="17917085" cy="2123658"/>
          </a:xfrm>
          <a:prstGeom prst="rect">
            <a:avLst/>
          </a:prstGeom>
          <a:noFill/>
        </p:spPr>
        <p:txBody>
          <a:bodyPr wrap="none" rtlCol="0">
            <a:spAutoFit/>
          </a:bodyPr>
          <a:lstStyle/>
          <a:p>
            <a:pPr algn="ctr"/>
            <a:r>
              <a:rPr lang="en-US" altLang="zh-CN"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Leadership in the 21</a:t>
            </a:r>
            <a:r>
              <a:rPr lang="en-US" altLang="zh-CN" sz="6600" baseline="300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st</a:t>
            </a:r>
            <a:r>
              <a:rPr lang="en-US" altLang="zh-CN"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 century is defined </a:t>
            </a:r>
          </a:p>
          <a:p>
            <a:pPr algn="ctr"/>
            <a:r>
              <a:rPr lang="en-US" altLang="zh-CN"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and evidenced by three questions</a:t>
            </a:r>
            <a:endParaRPr lang="tr-TR" sz="66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6" name="Group 5"/>
          <p:cNvGrpSpPr/>
          <p:nvPr/>
        </p:nvGrpSpPr>
        <p:grpSpPr>
          <a:xfrm>
            <a:off x="11643802" y="5700192"/>
            <a:ext cx="1096395" cy="169554"/>
            <a:chOff x="11643803" y="3980625"/>
            <a:chExt cx="1096395" cy="169554"/>
          </a:xfrm>
        </p:grpSpPr>
        <p:sp>
          <p:nvSpPr>
            <p:cNvPr id="7" name="Rectangle 6"/>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Rectangle 8"/>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10" name="Straight Connector 9"/>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153741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16" name="TextBox 15"/>
          <p:cNvSpPr txBox="1"/>
          <p:nvPr/>
        </p:nvSpPr>
        <p:spPr>
          <a:xfrm>
            <a:off x="9229227" y="2592639"/>
            <a:ext cx="5925597" cy="923330"/>
          </a:xfrm>
          <a:prstGeom prst="rect">
            <a:avLst/>
          </a:prstGeom>
          <a:noFill/>
        </p:spPr>
        <p:txBody>
          <a:bodyPr wrap="none" rtlCol="0">
            <a:spAutoFit/>
          </a:bodyPr>
          <a:lstStyle/>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Three questions</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4" y="3960692"/>
            <a:ext cx="1096395" cy="169554"/>
            <a:chOff x="11643803" y="3980625"/>
            <a:chExt cx="1096395" cy="169554"/>
          </a:xfrm>
        </p:grpSpPr>
        <p:sp>
          <p:nvSpPr>
            <p:cNvPr id="26" name="Rectangle 25"/>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8" name="Rectangle 27"/>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1" name="Rectangle 30"/>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32" name="Straight Connector 31"/>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52" name="Rectangle 51"/>
          <p:cNvSpPr/>
          <p:nvPr/>
        </p:nvSpPr>
        <p:spPr>
          <a:xfrm>
            <a:off x="4516607" y="4939674"/>
            <a:ext cx="15686659" cy="14278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4" name="Round Same Side Corner Rectangle 53"/>
          <p:cNvSpPr/>
          <p:nvPr/>
        </p:nvSpPr>
        <p:spPr>
          <a:xfrm rot="16200000">
            <a:off x="3046848" y="4897730"/>
            <a:ext cx="1415298" cy="1524222"/>
          </a:xfrm>
          <a:prstGeom prst="round2Same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56" name="Round Same Side Corner Rectangle 55"/>
          <p:cNvSpPr/>
          <p:nvPr/>
        </p:nvSpPr>
        <p:spPr>
          <a:xfrm rot="5400000">
            <a:off x="20257729" y="4897730"/>
            <a:ext cx="1415298" cy="1524222"/>
          </a:xfrm>
          <a:prstGeom prst="round2Same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4" name="TextBox 15">
            <a:extLst>
              <a:ext uri="{FF2B5EF4-FFF2-40B4-BE49-F238E27FC236}">
                <a16:creationId xmlns:a16="http://schemas.microsoft.com/office/drawing/2014/main" id="{5729E826-E882-41BF-A360-ADE048B86489}"/>
              </a:ext>
            </a:extLst>
          </p:cNvPr>
          <p:cNvSpPr txBox="1"/>
          <p:nvPr/>
        </p:nvSpPr>
        <p:spPr>
          <a:xfrm>
            <a:off x="5802264" y="5268861"/>
            <a:ext cx="13176877" cy="769441"/>
          </a:xfrm>
          <a:prstGeom prst="rect">
            <a:avLst/>
          </a:prstGeom>
          <a:noFill/>
        </p:spPr>
        <p:txBody>
          <a:bodyPr wrap="none" rtlCol="0">
            <a:spAutoFit/>
          </a:bodyPr>
          <a:lstStyle/>
          <a:p>
            <a:pPr algn="ctr"/>
            <a:r>
              <a:rPr lang="en-US" sz="4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Where are you looking to anticipate change?</a:t>
            </a:r>
            <a:endParaRPr lang="tr-TR" sz="4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75" name="Rectangle 51">
            <a:extLst>
              <a:ext uri="{FF2B5EF4-FFF2-40B4-BE49-F238E27FC236}">
                <a16:creationId xmlns:a16="http://schemas.microsoft.com/office/drawing/2014/main" id="{A5036610-47CD-408B-8A3C-D3F9915A4352}"/>
              </a:ext>
            </a:extLst>
          </p:cNvPr>
          <p:cNvSpPr/>
          <p:nvPr/>
        </p:nvSpPr>
        <p:spPr>
          <a:xfrm>
            <a:off x="4516607" y="7226479"/>
            <a:ext cx="15686659" cy="14278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6" name="Round Same Side Corner Rectangle 53">
            <a:extLst>
              <a:ext uri="{FF2B5EF4-FFF2-40B4-BE49-F238E27FC236}">
                <a16:creationId xmlns:a16="http://schemas.microsoft.com/office/drawing/2014/main" id="{6AFF0ACD-5D1B-4FF5-BD22-7D7B40B815F1}"/>
              </a:ext>
            </a:extLst>
          </p:cNvPr>
          <p:cNvSpPr/>
          <p:nvPr/>
        </p:nvSpPr>
        <p:spPr>
          <a:xfrm rot="16200000">
            <a:off x="3046848" y="7184535"/>
            <a:ext cx="1415298" cy="1524222"/>
          </a:xfrm>
          <a:prstGeom prst="round2Same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77" name="Round Same Side Corner Rectangle 55">
            <a:extLst>
              <a:ext uri="{FF2B5EF4-FFF2-40B4-BE49-F238E27FC236}">
                <a16:creationId xmlns:a16="http://schemas.microsoft.com/office/drawing/2014/main" id="{D5C2B375-F471-42F5-99E3-A047F32BD4F2}"/>
              </a:ext>
            </a:extLst>
          </p:cNvPr>
          <p:cNvSpPr/>
          <p:nvPr/>
        </p:nvSpPr>
        <p:spPr>
          <a:xfrm rot="5400000">
            <a:off x="20257729" y="7184535"/>
            <a:ext cx="1415298" cy="1524222"/>
          </a:xfrm>
          <a:prstGeom prst="round2Same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8" name="TextBox 15">
            <a:extLst>
              <a:ext uri="{FF2B5EF4-FFF2-40B4-BE49-F238E27FC236}">
                <a16:creationId xmlns:a16="http://schemas.microsoft.com/office/drawing/2014/main" id="{99EB1C8D-3A8A-4753-A2A8-0F4AB568711D}"/>
              </a:ext>
            </a:extLst>
          </p:cNvPr>
          <p:cNvSpPr txBox="1"/>
          <p:nvPr/>
        </p:nvSpPr>
        <p:spPr>
          <a:xfrm>
            <a:off x="5334969" y="7555666"/>
            <a:ext cx="14111492" cy="769441"/>
          </a:xfrm>
          <a:prstGeom prst="rect">
            <a:avLst/>
          </a:prstGeom>
          <a:noFill/>
        </p:spPr>
        <p:txBody>
          <a:bodyPr wrap="none" rtlCol="0">
            <a:spAutoFit/>
          </a:bodyPr>
          <a:lstStyle/>
          <a:p>
            <a:pPr algn="ctr"/>
            <a:r>
              <a:rPr lang="en-US" sz="4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What is the diversity measure of your network?</a:t>
            </a:r>
            <a:endParaRPr lang="tr-TR" sz="4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79" name="Rectangle 51">
            <a:extLst>
              <a:ext uri="{FF2B5EF4-FFF2-40B4-BE49-F238E27FC236}">
                <a16:creationId xmlns:a16="http://schemas.microsoft.com/office/drawing/2014/main" id="{844C5D2A-349D-429C-B250-250E9E8D0CC6}"/>
              </a:ext>
            </a:extLst>
          </p:cNvPr>
          <p:cNvSpPr/>
          <p:nvPr/>
        </p:nvSpPr>
        <p:spPr>
          <a:xfrm>
            <a:off x="4516607" y="9525802"/>
            <a:ext cx="15686659" cy="142781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0" name="Round Same Side Corner Rectangle 53">
            <a:extLst>
              <a:ext uri="{FF2B5EF4-FFF2-40B4-BE49-F238E27FC236}">
                <a16:creationId xmlns:a16="http://schemas.microsoft.com/office/drawing/2014/main" id="{0A6F2978-9044-4A7A-98E0-B7AD3871FF38}"/>
              </a:ext>
            </a:extLst>
          </p:cNvPr>
          <p:cNvSpPr/>
          <p:nvPr/>
        </p:nvSpPr>
        <p:spPr>
          <a:xfrm rot="16200000">
            <a:off x="3046848" y="9483858"/>
            <a:ext cx="1415298" cy="1524222"/>
          </a:xfrm>
          <a:prstGeom prst="round2Same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dirty="0"/>
          </a:p>
        </p:txBody>
      </p:sp>
      <p:sp>
        <p:nvSpPr>
          <p:cNvPr id="81" name="Round Same Side Corner Rectangle 55">
            <a:extLst>
              <a:ext uri="{FF2B5EF4-FFF2-40B4-BE49-F238E27FC236}">
                <a16:creationId xmlns:a16="http://schemas.microsoft.com/office/drawing/2014/main" id="{9AB1A539-960E-4C7B-AF07-8990CC1CEAB3}"/>
              </a:ext>
            </a:extLst>
          </p:cNvPr>
          <p:cNvSpPr/>
          <p:nvPr/>
        </p:nvSpPr>
        <p:spPr>
          <a:xfrm rot="5400000">
            <a:off x="20257729" y="9483858"/>
            <a:ext cx="1415298" cy="1524222"/>
          </a:xfrm>
          <a:prstGeom prst="round2SameRect">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2" name="TextBox 15">
            <a:extLst>
              <a:ext uri="{FF2B5EF4-FFF2-40B4-BE49-F238E27FC236}">
                <a16:creationId xmlns:a16="http://schemas.microsoft.com/office/drawing/2014/main" id="{C4D5BA90-1694-4948-B1CB-86580DAE26AB}"/>
              </a:ext>
            </a:extLst>
          </p:cNvPr>
          <p:cNvSpPr txBox="1"/>
          <p:nvPr/>
        </p:nvSpPr>
        <p:spPr>
          <a:xfrm>
            <a:off x="4966320" y="9854989"/>
            <a:ext cx="14848808" cy="769441"/>
          </a:xfrm>
          <a:prstGeom prst="rect">
            <a:avLst/>
          </a:prstGeom>
          <a:noFill/>
        </p:spPr>
        <p:txBody>
          <a:bodyPr wrap="none" rtlCol="0">
            <a:spAutoFit/>
          </a:bodyPr>
          <a:lstStyle/>
          <a:p>
            <a:pPr algn="ctr"/>
            <a:r>
              <a:rPr lang="en-US" sz="4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Are you courageous enough to abandon the past?</a:t>
            </a:r>
            <a:endParaRPr lang="tr-TR" sz="4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Tree>
    <p:extLst>
      <p:ext uri="{BB962C8B-B14F-4D97-AF65-F5344CB8AC3E}">
        <p14:creationId xmlns:p14="http://schemas.microsoft.com/office/powerpoint/2010/main" val="5156485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16" name="TextBox 15"/>
          <p:cNvSpPr txBox="1"/>
          <p:nvPr/>
        </p:nvSpPr>
        <p:spPr>
          <a:xfrm>
            <a:off x="7806825" y="6170771"/>
            <a:ext cx="8770350" cy="923330"/>
          </a:xfrm>
          <a:prstGeom prst="rect">
            <a:avLst/>
          </a:prstGeom>
          <a:noFill/>
        </p:spPr>
        <p:txBody>
          <a:bodyPr wrap="none" rtlCol="0">
            <a:spAutoFit/>
          </a:bodyPr>
          <a:lstStyle/>
          <a:p>
            <a:pPr algn="ctr"/>
            <a:r>
              <a:rPr lang="tr-TR" sz="540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THANKS FOR LISTENING!</a:t>
            </a:r>
          </a:p>
        </p:txBody>
      </p:sp>
      <p:sp>
        <p:nvSpPr>
          <p:cNvPr id="23" name="TextBox 22"/>
          <p:cNvSpPr txBox="1"/>
          <p:nvPr/>
        </p:nvSpPr>
        <p:spPr>
          <a:xfrm>
            <a:off x="10628109" y="7094101"/>
            <a:ext cx="3127779" cy="584775"/>
          </a:xfrm>
          <a:prstGeom prst="rect">
            <a:avLst/>
          </a:prstGeom>
          <a:noFill/>
        </p:spPr>
        <p:txBody>
          <a:bodyPr wrap="none" rtlCol="0">
            <a:spAutoFit/>
          </a:bodyPr>
          <a:lstStyle/>
          <a:p>
            <a:pPr algn="ctr"/>
            <a:r>
              <a:rPr lang="tr-TR" sz="3200">
                <a:solidFill>
                  <a:schemeClr val="bg1">
                    <a:lumMod val="95000"/>
                  </a:schemeClr>
                </a:solidFill>
                <a:latin typeface="Open Sans" panose="020B0606030504020204" pitchFamily="34" charset="0"/>
                <a:ea typeface="Open Sans" panose="020B0606030504020204" pitchFamily="34" charset="0"/>
                <a:cs typeface="Open Sans" panose="020B0606030504020204" pitchFamily="34" charset="0"/>
              </a:rPr>
              <a:t>Any Questions?</a:t>
            </a:r>
          </a:p>
        </p:txBody>
      </p:sp>
      <p:sp>
        <p:nvSpPr>
          <p:cNvPr id="4" name="Rectangle 3"/>
          <p:cNvSpPr/>
          <p:nvPr/>
        </p:nvSpPr>
        <p:spPr>
          <a:xfrm>
            <a:off x="11791890" y="5116949"/>
            <a:ext cx="800219" cy="830997"/>
          </a:xfrm>
          <a:prstGeom prst="rect">
            <a:avLst/>
          </a:prstGeom>
        </p:spPr>
        <p:txBody>
          <a:bodyPr wrap="none">
            <a:spAutoFit/>
          </a:bodyPr>
          <a:lstStyle/>
          <a:p>
            <a:r>
              <a:rPr lang="tr-TR" sz="4800">
                <a:solidFill>
                  <a:srgbClr val="CA8385"/>
                </a:solidFill>
                <a:latin typeface="FontAwesome" pitchFamily="2" charset="0"/>
              </a:rPr>
              <a:t></a:t>
            </a:r>
            <a:endParaRPr lang="tr-TR" sz="4800">
              <a:solidFill>
                <a:srgbClr val="CA8385"/>
              </a:solidFill>
            </a:endParaRPr>
          </a:p>
        </p:txBody>
      </p:sp>
    </p:spTree>
    <p:extLst>
      <p:ext uri="{BB962C8B-B14F-4D97-AF65-F5344CB8AC3E}">
        <p14:creationId xmlns:p14="http://schemas.microsoft.com/office/powerpoint/2010/main" val="230693669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4" name="AutoShape 3"/>
          <p:cNvSpPr>
            <a:spLocks noChangeAspect="1" noChangeArrowheads="1" noTextEdit="1"/>
          </p:cNvSpPr>
          <p:nvPr/>
        </p:nvSpPr>
        <p:spPr bwMode="auto">
          <a:xfrm>
            <a:off x="7792629" y="3693051"/>
            <a:ext cx="10239549" cy="5793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7"/>
          <p:cNvSpPr>
            <a:spLocks/>
          </p:cNvSpPr>
          <p:nvPr/>
        </p:nvSpPr>
        <p:spPr bwMode="auto">
          <a:xfrm>
            <a:off x="7643001" y="3588118"/>
            <a:ext cx="9748028" cy="6084350"/>
          </a:xfrm>
          <a:custGeom>
            <a:avLst/>
            <a:gdLst>
              <a:gd name="T0" fmla="*/ 0 w 1845"/>
              <a:gd name="T1" fmla="*/ 856 h 1150"/>
              <a:gd name="T2" fmla="*/ 1265 w 1845"/>
              <a:gd name="T3" fmla="*/ 136 h 1150"/>
              <a:gd name="T4" fmla="*/ 1845 w 1845"/>
              <a:gd name="T5" fmla="*/ 832 h 1150"/>
              <a:gd name="T6" fmla="*/ 1195 w 1845"/>
              <a:gd name="T7" fmla="*/ 1123 h 1150"/>
              <a:gd name="T8" fmla="*/ 0 w 1845"/>
              <a:gd name="T9" fmla="*/ 856 h 1150"/>
            </a:gdLst>
            <a:ahLst/>
            <a:cxnLst>
              <a:cxn ang="0">
                <a:pos x="T0" y="T1"/>
              </a:cxn>
              <a:cxn ang="0">
                <a:pos x="T2" y="T3"/>
              </a:cxn>
              <a:cxn ang="0">
                <a:pos x="T4" y="T5"/>
              </a:cxn>
              <a:cxn ang="0">
                <a:pos x="T6" y="T7"/>
              </a:cxn>
              <a:cxn ang="0">
                <a:pos x="T8" y="T9"/>
              </a:cxn>
            </a:cxnLst>
            <a:rect l="0" t="0" r="r" b="b"/>
            <a:pathLst>
              <a:path w="1845" h="1150">
                <a:moveTo>
                  <a:pt x="0" y="856"/>
                </a:moveTo>
                <a:cubicBezTo>
                  <a:pt x="0" y="856"/>
                  <a:pt x="995" y="0"/>
                  <a:pt x="1265" y="136"/>
                </a:cubicBezTo>
                <a:cubicBezTo>
                  <a:pt x="1535" y="272"/>
                  <a:pt x="1845" y="832"/>
                  <a:pt x="1845" y="832"/>
                </a:cubicBezTo>
                <a:cubicBezTo>
                  <a:pt x="1845" y="832"/>
                  <a:pt x="1600" y="1096"/>
                  <a:pt x="1195" y="1123"/>
                </a:cubicBezTo>
                <a:cubicBezTo>
                  <a:pt x="789" y="1150"/>
                  <a:pt x="326" y="1083"/>
                  <a:pt x="0" y="856"/>
                </a:cubicBezTo>
                <a:close/>
              </a:path>
            </a:pathLst>
          </a:custGeom>
          <a:noFill/>
          <a:ln>
            <a:solidFill>
              <a:srgbClr val="CA8385"/>
            </a:solidFill>
          </a:ln>
        </p:spPr>
        <p:txBody>
          <a:bodyPr vert="horz" wrap="square" lIns="91440" tIns="45720" rIns="91440" bIns="45720" numCol="1" anchor="t" anchorCtr="0" compatLnSpc="1">
            <a:prstTxWarp prst="textNoShape">
              <a:avLst/>
            </a:prstTxWarp>
          </a:bodyPr>
          <a:lstStyle/>
          <a:p>
            <a:endParaRPr lang="zh-CN" altLang="en-US"/>
          </a:p>
        </p:txBody>
      </p:sp>
      <p:sp>
        <p:nvSpPr>
          <p:cNvPr id="6" name="Rectangle 5"/>
          <p:cNvSpPr>
            <a:spLocks noChangeArrowheads="1"/>
          </p:cNvSpPr>
          <p:nvPr/>
        </p:nvSpPr>
        <p:spPr bwMode="auto">
          <a:xfrm>
            <a:off x="7702950" y="2663826"/>
            <a:ext cx="3155944" cy="797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51800" b="0" i="0" u="none" strike="noStrike" cap="none" normalizeH="0" baseline="0" dirty="0">
                <a:ln>
                  <a:noFill/>
                </a:ln>
                <a:solidFill>
                  <a:srgbClr val="CA8385"/>
                </a:solidFill>
                <a:effectLst/>
                <a:latin typeface="★懐風体" panose="02000600000000000000" pitchFamily="2" charset="-128"/>
                <a:ea typeface="★懐風体" panose="02000600000000000000" pitchFamily="2" charset="-128"/>
              </a:rPr>
              <a:t>1</a:t>
            </a:r>
          </a:p>
        </p:txBody>
      </p:sp>
      <p:sp>
        <p:nvSpPr>
          <p:cNvPr id="7" name="Freeform 6"/>
          <p:cNvSpPr>
            <a:spLocks/>
          </p:cNvSpPr>
          <p:nvPr/>
        </p:nvSpPr>
        <p:spPr bwMode="auto">
          <a:xfrm>
            <a:off x="7880319" y="3565631"/>
            <a:ext cx="9748028" cy="6078667"/>
          </a:xfrm>
          <a:custGeom>
            <a:avLst/>
            <a:gdLst>
              <a:gd name="T0" fmla="*/ 0 w 1845"/>
              <a:gd name="T1" fmla="*/ 856 h 1149"/>
              <a:gd name="T2" fmla="*/ 1265 w 1845"/>
              <a:gd name="T3" fmla="*/ 136 h 1149"/>
              <a:gd name="T4" fmla="*/ 1845 w 1845"/>
              <a:gd name="T5" fmla="*/ 832 h 1149"/>
              <a:gd name="T6" fmla="*/ 1194 w 1845"/>
              <a:gd name="T7" fmla="*/ 1123 h 1149"/>
              <a:gd name="T8" fmla="*/ 0 w 1845"/>
              <a:gd name="T9" fmla="*/ 856 h 1149"/>
            </a:gdLst>
            <a:ahLst/>
            <a:cxnLst>
              <a:cxn ang="0">
                <a:pos x="T0" y="T1"/>
              </a:cxn>
              <a:cxn ang="0">
                <a:pos x="T2" y="T3"/>
              </a:cxn>
              <a:cxn ang="0">
                <a:pos x="T4" y="T5"/>
              </a:cxn>
              <a:cxn ang="0">
                <a:pos x="T6" y="T7"/>
              </a:cxn>
              <a:cxn ang="0">
                <a:pos x="T8" y="T9"/>
              </a:cxn>
            </a:cxnLst>
            <a:rect l="0" t="0" r="r" b="b"/>
            <a:pathLst>
              <a:path w="1845" h="1149">
                <a:moveTo>
                  <a:pt x="0" y="856"/>
                </a:moveTo>
                <a:cubicBezTo>
                  <a:pt x="0" y="856"/>
                  <a:pt x="995" y="0"/>
                  <a:pt x="1265" y="136"/>
                </a:cubicBezTo>
                <a:cubicBezTo>
                  <a:pt x="1534" y="272"/>
                  <a:pt x="1845" y="832"/>
                  <a:pt x="1845" y="832"/>
                </a:cubicBezTo>
                <a:cubicBezTo>
                  <a:pt x="1845" y="832"/>
                  <a:pt x="1600" y="1096"/>
                  <a:pt x="1194" y="1123"/>
                </a:cubicBezTo>
                <a:cubicBezTo>
                  <a:pt x="789" y="1149"/>
                  <a:pt x="326" y="1083"/>
                  <a:pt x="0" y="856"/>
                </a:cubicBezTo>
                <a:close/>
              </a:path>
            </a:pathLst>
          </a:custGeom>
          <a:solidFill>
            <a:srgbClr val="1C1C1E"/>
          </a:solidFill>
          <a:ln w="23813" cap="flat">
            <a:solidFill>
              <a:srgbClr val="CA8385"/>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 name="矩形 8"/>
          <p:cNvSpPr/>
          <p:nvPr/>
        </p:nvSpPr>
        <p:spPr>
          <a:xfrm>
            <a:off x="11423634" y="5420684"/>
            <a:ext cx="4826923" cy="3690497"/>
          </a:xfrm>
          <a:prstGeom prst="rect">
            <a:avLst/>
          </a:prstGeom>
        </p:spPr>
        <p:txBody>
          <a:bodyPr wrap="square">
            <a:spAutoFit/>
          </a:bodyPr>
          <a:lstStyle/>
          <a:p>
            <a:pPr>
              <a:lnSpc>
                <a:spcPct val="150000"/>
              </a:lnSpc>
            </a:pPr>
            <a:r>
              <a:rPr lang="en-US" altLang="zh-CN" sz="5400" dirty="0">
                <a:solidFill>
                  <a:schemeClr val="bg1"/>
                </a:solidFill>
                <a:latin typeface="微软雅黑 Light" panose="020B0502040204020203" pitchFamily="34" charset="-122"/>
                <a:ea typeface="微软雅黑 Light" panose="020B0502040204020203" pitchFamily="34" charset="-122"/>
              </a:rPr>
              <a:t>Elements of </a:t>
            </a:r>
          </a:p>
          <a:p>
            <a:pPr>
              <a:lnSpc>
                <a:spcPct val="150000"/>
              </a:lnSpc>
            </a:pPr>
            <a:r>
              <a:rPr lang="en-US" altLang="zh-CN" sz="5400" dirty="0">
                <a:solidFill>
                  <a:schemeClr val="bg1"/>
                </a:solidFill>
                <a:latin typeface="微软雅黑 Light" panose="020B0502040204020203" pitchFamily="34" charset="-122"/>
                <a:ea typeface="微软雅黑 Light" panose="020B0502040204020203" pitchFamily="34" charset="-122"/>
              </a:rPr>
              <a:t>managing </a:t>
            </a:r>
          </a:p>
          <a:p>
            <a:pPr>
              <a:lnSpc>
                <a:spcPct val="150000"/>
              </a:lnSpc>
            </a:pPr>
            <a:r>
              <a:rPr lang="en-US" altLang="zh-CN" sz="5400" dirty="0">
                <a:solidFill>
                  <a:schemeClr val="bg1"/>
                </a:solidFill>
                <a:latin typeface="微软雅黑 Light" panose="020B0502040204020203" pitchFamily="34" charset="-122"/>
                <a:ea typeface="微软雅黑 Light" panose="020B0502040204020203" pitchFamily="34" charset="-122"/>
              </a:rPr>
              <a:t>a team</a:t>
            </a:r>
            <a:endParaRPr lang="tr-TR" altLang="zh-CN" sz="5400"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1532498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rot="18900000">
            <a:off x="8519072" y="3185072"/>
            <a:ext cx="7345856" cy="7345856"/>
          </a:xfrm>
          <a:prstGeom prst="rect">
            <a:avLst/>
          </a:prstGeom>
          <a:solidFill>
            <a:srgbClr val="1C1C1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TextBox 1"/>
          <p:cNvSpPr txBox="1"/>
          <p:nvPr/>
        </p:nvSpPr>
        <p:spPr>
          <a:xfrm>
            <a:off x="10470215" y="4929726"/>
            <a:ext cx="3443571" cy="923330"/>
          </a:xfrm>
          <a:prstGeom prst="rect">
            <a:avLst/>
          </a:prstGeom>
          <a:noFill/>
        </p:spPr>
        <p:txBody>
          <a:bodyPr wrap="none" rtlCol="0">
            <a:spAutoFit/>
          </a:bodyPr>
          <a:lstStyle/>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Question</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6297779"/>
            <a:ext cx="1096395" cy="169554"/>
            <a:chOff x="11643803" y="3980625"/>
            <a:chExt cx="1096395" cy="169554"/>
          </a:xfrm>
        </p:grpSpPr>
        <p:sp>
          <p:nvSpPr>
            <p:cNvPr id="3" name="Rectangle 2"/>
            <p:cNvSpPr/>
            <p:nvPr/>
          </p:nvSpPr>
          <p:spPr>
            <a:xfrm rot="2700000">
              <a:off x="11908522" y="3980626"/>
              <a:ext cx="169553" cy="169553"/>
            </a:xfrm>
            <a:prstGeom prst="rect">
              <a:avLst/>
            </a:prstGeom>
            <a:noFill/>
            <a:ln w="25400">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w="25400">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w="25400">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a:xfrm>
            <a:off x="8951167" y="7031949"/>
            <a:ext cx="6481666" cy="1492845"/>
          </a:xfrm>
          <a:prstGeom prst="rect">
            <a:avLst/>
          </a:prstGeom>
        </p:spPr>
        <p:txBody>
          <a:bodyPr wrap="square">
            <a:spAutoFit/>
          </a:bodyPr>
          <a:lstStyle/>
          <a:p>
            <a:pPr algn="ctr">
              <a:lnSpc>
                <a:spcPct val="150000"/>
              </a:lnSpc>
            </a:pPr>
            <a:r>
              <a:rPr lang="en-US" sz="3200" dirty="0">
                <a:solidFill>
                  <a:schemeClr val="bg1">
                    <a:lumMod val="95000"/>
                  </a:schemeClr>
                </a:solidFill>
                <a:latin typeface="Open Sans" panose="020B0606030504020204" pitchFamily="34" charset="0"/>
              </a:rPr>
              <a:t>What do you think it takes to manage a team?</a:t>
            </a:r>
            <a:endParaRPr lang="tr-TR" sz="3200" dirty="0">
              <a:solidFill>
                <a:schemeClr val="bg1">
                  <a:lumMod val="95000"/>
                </a:schemeClr>
              </a:solidFill>
            </a:endParaRPr>
          </a:p>
        </p:txBody>
      </p:sp>
      <p:sp>
        <p:nvSpPr>
          <p:cNvPr id="9" name="Chevron 8"/>
          <p:cNvSpPr/>
          <p:nvPr/>
        </p:nvSpPr>
        <p:spPr>
          <a:xfrm>
            <a:off x="17386305" y="6109676"/>
            <a:ext cx="724796" cy="1496646"/>
          </a:xfrm>
          <a:prstGeom prst="chevron">
            <a:avLst>
              <a:gd name="adj" fmla="val 94963"/>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tx1"/>
              </a:solidFill>
            </a:endParaRPr>
          </a:p>
        </p:txBody>
      </p:sp>
      <p:sp>
        <p:nvSpPr>
          <p:cNvPr id="13" name="Chevron 12"/>
          <p:cNvSpPr/>
          <p:nvPr/>
        </p:nvSpPr>
        <p:spPr>
          <a:xfrm rot="10800000">
            <a:off x="6316703" y="6109676"/>
            <a:ext cx="724796" cy="1496646"/>
          </a:xfrm>
          <a:prstGeom prst="chevron">
            <a:avLst>
              <a:gd name="adj" fmla="val 94963"/>
            </a:avLst>
          </a:prstGeom>
          <a:solidFill>
            <a:srgbClr val="CA83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tx1"/>
              </a:solidFill>
            </a:endParaRPr>
          </a:p>
        </p:txBody>
      </p:sp>
    </p:spTree>
    <p:extLst>
      <p:ext uri="{BB962C8B-B14F-4D97-AF65-F5344CB8AC3E}">
        <p14:creationId xmlns:p14="http://schemas.microsoft.com/office/powerpoint/2010/main" val="40139191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4" name="Rectangle 3"/>
          <p:cNvSpPr/>
          <p:nvPr/>
        </p:nvSpPr>
        <p:spPr>
          <a:xfrm>
            <a:off x="2609850" y="3350533"/>
            <a:ext cx="19164300" cy="933450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tr-TR">
              <a:solidFill>
                <a:srgbClr val="CA8385"/>
              </a:solidFill>
            </a:endParaRPr>
          </a:p>
        </p:txBody>
      </p:sp>
      <p:sp>
        <p:nvSpPr>
          <p:cNvPr id="58" name="TextBox 57"/>
          <p:cNvSpPr txBox="1"/>
          <p:nvPr/>
        </p:nvSpPr>
        <p:spPr>
          <a:xfrm>
            <a:off x="5453712" y="816737"/>
            <a:ext cx="13236791" cy="1205971"/>
          </a:xfrm>
          <a:prstGeom prst="rect">
            <a:avLst/>
          </a:prstGeom>
          <a:noFill/>
        </p:spPr>
        <p:txBody>
          <a:bodyPr wrap="square" rtlCol="0">
            <a:spAutoFit/>
          </a:bodyPr>
          <a:lstStyle/>
          <a:p>
            <a:pPr algn="ctr">
              <a:lnSpc>
                <a:spcPct val="150000"/>
              </a:lnSpc>
            </a:pP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Seven elements of managing a team</a:t>
            </a:r>
            <a:endParaRPr lang="tr-TR"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59" name="Group 58"/>
          <p:cNvGrpSpPr/>
          <p:nvPr/>
        </p:nvGrpSpPr>
        <p:grpSpPr>
          <a:xfrm>
            <a:off x="11643803" y="2399020"/>
            <a:ext cx="1096395" cy="169554"/>
            <a:chOff x="11643803" y="3980625"/>
            <a:chExt cx="1096395" cy="169554"/>
          </a:xfrm>
        </p:grpSpPr>
        <p:sp>
          <p:nvSpPr>
            <p:cNvPr id="60" name="Rectangle 59"/>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rgbClr val="CA8385"/>
                </a:solidFill>
              </a:endParaRPr>
            </a:p>
          </p:txBody>
        </p:sp>
        <p:sp>
          <p:nvSpPr>
            <p:cNvPr id="61" name="Rectangle 60"/>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rgbClr val="CA8385"/>
                </a:solidFill>
              </a:endParaRPr>
            </a:p>
          </p:txBody>
        </p:sp>
        <p:sp>
          <p:nvSpPr>
            <p:cNvPr id="62" name="Rectangle 61"/>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rgbClr val="CA8385"/>
                </a:solidFill>
              </a:endParaRPr>
            </a:p>
          </p:txBody>
        </p:sp>
        <p:cxnSp>
          <p:nvCxnSpPr>
            <p:cNvPr id="63" name="Straight Connector 62"/>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65" name="Rectangle 64"/>
          <p:cNvSpPr/>
          <p:nvPr/>
        </p:nvSpPr>
        <p:spPr>
          <a:xfrm>
            <a:off x="2609850" y="4387700"/>
            <a:ext cx="19164300" cy="1037167"/>
          </a:xfrm>
          <a:prstGeom prst="rect">
            <a:avLst/>
          </a:prstGeom>
          <a:solidFill>
            <a:srgbClr val="1C1C1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tr-TR">
              <a:solidFill>
                <a:srgbClr val="CA8385"/>
              </a:solidFill>
            </a:endParaRPr>
          </a:p>
        </p:txBody>
      </p:sp>
      <p:sp>
        <p:nvSpPr>
          <p:cNvPr id="67" name="Rectangle 66"/>
          <p:cNvSpPr/>
          <p:nvPr/>
        </p:nvSpPr>
        <p:spPr>
          <a:xfrm>
            <a:off x="2609850" y="6462033"/>
            <a:ext cx="19164300" cy="1037167"/>
          </a:xfrm>
          <a:prstGeom prst="rect">
            <a:avLst/>
          </a:prstGeom>
          <a:solidFill>
            <a:srgbClr val="1C1C1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tr-TR">
              <a:solidFill>
                <a:srgbClr val="CA8385"/>
              </a:solidFill>
            </a:endParaRPr>
          </a:p>
        </p:txBody>
      </p:sp>
      <p:sp>
        <p:nvSpPr>
          <p:cNvPr id="69" name="Rectangle 68"/>
          <p:cNvSpPr/>
          <p:nvPr/>
        </p:nvSpPr>
        <p:spPr>
          <a:xfrm>
            <a:off x="2609850" y="8536366"/>
            <a:ext cx="19164300" cy="1037167"/>
          </a:xfrm>
          <a:prstGeom prst="rect">
            <a:avLst/>
          </a:prstGeom>
          <a:solidFill>
            <a:srgbClr val="1C1C1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tr-TR">
              <a:solidFill>
                <a:srgbClr val="CA8385"/>
              </a:solidFill>
            </a:endParaRPr>
          </a:p>
        </p:txBody>
      </p:sp>
      <p:sp>
        <p:nvSpPr>
          <p:cNvPr id="71" name="Rectangle 70"/>
          <p:cNvSpPr/>
          <p:nvPr/>
        </p:nvSpPr>
        <p:spPr>
          <a:xfrm>
            <a:off x="2609850" y="10610700"/>
            <a:ext cx="19164300" cy="1037167"/>
          </a:xfrm>
          <a:prstGeom prst="rect">
            <a:avLst/>
          </a:prstGeom>
          <a:solidFill>
            <a:srgbClr val="1C1C1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tr-TR">
              <a:solidFill>
                <a:srgbClr val="CA8385"/>
              </a:solidFill>
            </a:endParaRPr>
          </a:p>
        </p:txBody>
      </p:sp>
      <p:sp>
        <p:nvSpPr>
          <p:cNvPr id="46" name="TextBox 45"/>
          <p:cNvSpPr txBox="1"/>
          <p:nvPr/>
        </p:nvSpPr>
        <p:spPr>
          <a:xfrm>
            <a:off x="1913744" y="4626500"/>
            <a:ext cx="360996" cy="461665"/>
          </a:xfrm>
          <a:prstGeom prst="rect">
            <a:avLst/>
          </a:prstGeom>
          <a:noFill/>
        </p:spPr>
        <p:txBody>
          <a:bodyPr wrap="none" rtlCol="0">
            <a:spAutoFit/>
          </a:bodyPr>
          <a:lstStyle/>
          <a:p>
            <a:pPr algn="r"/>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1</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73" name="TextBox 72"/>
          <p:cNvSpPr txBox="1"/>
          <p:nvPr/>
        </p:nvSpPr>
        <p:spPr>
          <a:xfrm>
            <a:off x="2848189" y="4675451"/>
            <a:ext cx="3012857" cy="461665"/>
          </a:xfrm>
          <a:prstGeom prst="rect">
            <a:avLst/>
          </a:prstGeom>
          <a:noFill/>
        </p:spPr>
        <p:txBody>
          <a:bodyPr wrap="square" rtlCol="0">
            <a:spAutoFit/>
          </a:bodyPr>
          <a:lstStyle/>
          <a:p>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Manage yourself</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81" name="TextBox 80"/>
          <p:cNvSpPr txBox="1"/>
          <p:nvPr/>
        </p:nvSpPr>
        <p:spPr>
          <a:xfrm>
            <a:off x="2848190" y="6749783"/>
            <a:ext cx="7315592" cy="461665"/>
          </a:xfrm>
          <a:prstGeom prst="rect">
            <a:avLst/>
          </a:prstGeom>
          <a:noFill/>
        </p:spPr>
        <p:txBody>
          <a:bodyPr wrap="none" rtlCol="0">
            <a:spAutoFit/>
          </a:bodyPr>
          <a:lstStyle/>
          <a:p>
            <a:r>
              <a:rPr lang="en-US" altLang="zh-CN"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Establish training and communication programs</a:t>
            </a:r>
          </a:p>
        </p:txBody>
      </p:sp>
      <p:sp>
        <p:nvSpPr>
          <p:cNvPr id="86" name="TextBox 85"/>
          <p:cNvSpPr txBox="1"/>
          <p:nvPr/>
        </p:nvSpPr>
        <p:spPr>
          <a:xfrm>
            <a:off x="1913744" y="6704797"/>
            <a:ext cx="360996" cy="461665"/>
          </a:xfrm>
          <a:prstGeom prst="rect">
            <a:avLst/>
          </a:prstGeom>
          <a:noFill/>
        </p:spPr>
        <p:txBody>
          <a:bodyPr wrap="none" rtlCol="0">
            <a:spAutoFit/>
          </a:bodyPr>
          <a:lstStyle/>
          <a:p>
            <a:pPr algn="r"/>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2</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87" name="TextBox 86"/>
          <p:cNvSpPr txBox="1"/>
          <p:nvPr/>
        </p:nvSpPr>
        <p:spPr>
          <a:xfrm>
            <a:off x="2845484" y="8824116"/>
            <a:ext cx="4575804" cy="461665"/>
          </a:xfrm>
          <a:prstGeom prst="rect">
            <a:avLst/>
          </a:prstGeom>
          <a:noFill/>
        </p:spPr>
        <p:txBody>
          <a:bodyPr wrap="none" rtlCol="0">
            <a:spAutoFit/>
          </a:bodyPr>
          <a:lstStyle/>
          <a:p>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Develop a rigorous work style</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90" name="TextBox 89"/>
          <p:cNvSpPr txBox="1"/>
          <p:nvPr/>
        </p:nvSpPr>
        <p:spPr>
          <a:xfrm>
            <a:off x="1914698" y="8783094"/>
            <a:ext cx="360996" cy="461665"/>
          </a:xfrm>
          <a:prstGeom prst="rect">
            <a:avLst/>
          </a:prstGeom>
          <a:noFill/>
        </p:spPr>
        <p:txBody>
          <a:bodyPr wrap="none" rtlCol="0">
            <a:spAutoFit/>
          </a:bodyPr>
          <a:lstStyle/>
          <a:p>
            <a:pPr algn="r"/>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3</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91" name="TextBox 90"/>
          <p:cNvSpPr txBox="1"/>
          <p:nvPr/>
        </p:nvSpPr>
        <p:spPr>
          <a:xfrm>
            <a:off x="2830385" y="10898450"/>
            <a:ext cx="3948517" cy="461665"/>
          </a:xfrm>
          <a:prstGeom prst="rect">
            <a:avLst/>
          </a:prstGeom>
          <a:noFill/>
        </p:spPr>
        <p:txBody>
          <a:bodyPr wrap="none" rtlCol="0">
            <a:spAutoFit/>
          </a:bodyPr>
          <a:lstStyle/>
          <a:p>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Humanized management</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94" name="TextBox 93"/>
          <p:cNvSpPr txBox="1"/>
          <p:nvPr/>
        </p:nvSpPr>
        <p:spPr>
          <a:xfrm>
            <a:off x="1919634" y="10898449"/>
            <a:ext cx="360996" cy="461665"/>
          </a:xfrm>
          <a:prstGeom prst="rect">
            <a:avLst/>
          </a:prstGeom>
          <a:noFill/>
        </p:spPr>
        <p:txBody>
          <a:bodyPr wrap="none" rtlCol="0">
            <a:spAutoFit/>
          </a:bodyPr>
          <a:lstStyle/>
          <a:p>
            <a:pPr algn="r"/>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4</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95" name="TextBox 94"/>
          <p:cNvSpPr txBox="1"/>
          <p:nvPr/>
        </p:nvSpPr>
        <p:spPr>
          <a:xfrm>
            <a:off x="22204237" y="4675450"/>
            <a:ext cx="360996" cy="461665"/>
          </a:xfrm>
          <a:prstGeom prst="rect">
            <a:avLst/>
          </a:prstGeom>
          <a:noFill/>
        </p:spPr>
        <p:txBody>
          <a:bodyPr wrap="none" rtlCol="0">
            <a:spAutoFit/>
          </a:bodyPr>
          <a:lstStyle/>
          <a:p>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5</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96" name="TextBox 95"/>
          <p:cNvSpPr txBox="1"/>
          <p:nvPr/>
        </p:nvSpPr>
        <p:spPr>
          <a:xfrm>
            <a:off x="22204237" y="6749783"/>
            <a:ext cx="360996" cy="461665"/>
          </a:xfrm>
          <a:prstGeom prst="rect">
            <a:avLst/>
          </a:prstGeom>
          <a:noFill/>
        </p:spPr>
        <p:txBody>
          <a:bodyPr wrap="none" rtlCol="0">
            <a:spAutoFit/>
          </a:bodyPr>
          <a:lstStyle/>
          <a:p>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6</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97" name="TextBox 96"/>
          <p:cNvSpPr txBox="1"/>
          <p:nvPr/>
        </p:nvSpPr>
        <p:spPr>
          <a:xfrm>
            <a:off x="22204237" y="8824115"/>
            <a:ext cx="360996" cy="461665"/>
          </a:xfrm>
          <a:prstGeom prst="rect">
            <a:avLst/>
          </a:prstGeom>
          <a:noFill/>
        </p:spPr>
        <p:txBody>
          <a:bodyPr wrap="none" rtlCol="0">
            <a:spAutoFit/>
          </a:bodyPr>
          <a:lstStyle/>
          <a:p>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7</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99" name="TextBox 98"/>
          <p:cNvSpPr txBox="1"/>
          <p:nvPr/>
        </p:nvSpPr>
        <p:spPr>
          <a:xfrm>
            <a:off x="15481919" y="4675451"/>
            <a:ext cx="5979779" cy="461665"/>
          </a:xfrm>
          <a:prstGeom prst="rect">
            <a:avLst/>
          </a:prstGeom>
          <a:noFill/>
        </p:spPr>
        <p:txBody>
          <a:bodyPr wrap="none" rtlCol="0">
            <a:spAutoFit/>
          </a:bodyPr>
          <a:lstStyle/>
          <a:p>
            <a:pPr algn="r"/>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Make members understand their goals</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00" name="TextBox 99"/>
          <p:cNvSpPr txBox="1"/>
          <p:nvPr/>
        </p:nvSpPr>
        <p:spPr>
          <a:xfrm>
            <a:off x="17941182" y="6749784"/>
            <a:ext cx="3520516" cy="461665"/>
          </a:xfrm>
          <a:prstGeom prst="rect">
            <a:avLst/>
          </a:prstGeom>
          <a:noFill/>
        </p:spPr>
        <p:txBody>
          <a:bodyPr wrap="none" rtlCol="0">
            <a:spAutoFit/>
          </a:bodyPr>
          <a:lstStyle/>
          <a:p>
            <a:pPr algn="r"/>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Be a good team leader</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101" name="TextBox 100"/>
          <p:cNvSpPr txBox="1"/>
          <p:nvPr/>
        </p:nvSpPr>
        <p:spPr>
          <a:xfrm>
            <a:off x="17197133" y="8824116"/>
            <a:ext cx="4264565" cy="461665"/>
          </a:xfrm>
          <a:prstGeom prst="rect">
            <a:avLst/>
          </a:prstGeom>
          <a:noFill/>
        </p:spPr>
        <p:txBody>
          <a:bodyPr wrap="none" rtlCol="0">
            <a:spAutoFit/>
          </a:bodyPr>
          <a:lstStyle/>
          <a:p>
            <a:pPr algn="r"/>
            <a:r>
              <a:rPr lang="en-US"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rPr>
              <a:t>Coordinate team members</a:t>
            </a:r>
            <a:endParaRPr lang="tr-TR" sz="2400" dirty="0">
              <a:solidFill>
                <a:srgbClr val="CA8385"/>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cxnSp>
        <p:nvCxnSpPr>
          <p:cNvPr id="47" name="Straight Connector 46"/>
          <p:cNvCxnSpPr/>
          <p:nvPr/>
        </p:nvCxnSpPr>
        <p:spPr>
          <a:xfrm>
            <a:off x="2609850" y="4675450"/>
            <a:ext cx="0" cy="461665"/>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2609850" y="6749783"/>
            <a:ext cx="0" cy="461665"/>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2609850" y="8824114"/>
            <a:ext cx="0" cy="461665"/>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2609850" y="10898450"/>
            <a:ext cx="0" cy="461665"/>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21774150" y="4675450"/>
            <a:ext cx="0" cy="461665"/>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21774150" y="6749783"/>
            <a:ext cx="0" cy="461665"/>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21774150" y="8824114"/>
            <a:ext cx="0" cy="461665"/>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21774150" y="10898450"/>
            <a:ext cx="0" cy="461665"/>
          </a:xfrm>
          <a:prstGeom prst="line">
            <a:avLst/>
          </a:prstGeom>
          <a:ln w="25400">
            <a:solidFill>
              <a:srgbClr val="CA838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25028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7331951" y="2798646"/>
            <a:ext cx="9720097" cy="2585323"/>
          </a:xfrm>
          <a:prstGeom prst="rect">
            <a:avLst/>
          </a:prstGeom>
          <a:noFill/>
        </p:spPr>
        <p:txBody>
          <a:bodyPr wrap="none" rtlCol="0">
            <a:spAutoFit/>
          </a:bodyPr>
          <a:lstStyle/>
          <a:p>
            <a:pPr algn="ct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One</a:t>
            </a:r>
          </a:p>
          <a:p>
            <a:pPr algn="ct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How to manage a team</a:t>
            </a:r>
          </a:p>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You must manage yourself</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5743781"/>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a:xfrm>
            <a:off x="5829300" y="6477951"/>
            <a:ext cx="12725400" cy="4160883"/>
          </a:xfrm>
          <a:prstGeom prst="rect">
            <a:avLst/>
          </a:prstGeom>
        </p:spPr>
        <p:txBody>
          <a:bodyPr wrap="square">
            <a:spAutoFit/>
          </a:bodyPr>
          <a:lstStyle/>
          <a:p>
            <a:pPr indent="457200" algn="just">
              <a:lnSpc>
                <a:spcPct val="150000"/>
              </a:lnSpc>
            </a:pPr>
            <a:r>
              <a:rPr lang="en-US" dirty="0">
                <a:solidFill>
                  <a:schemeClr val="bg1">
                    <a:lumMod val="95000"/>
                  </a:schemeClr>
                </a:solidFill>
                <a:latin typeface="Open Sans" panose="020B0606030504020204" pitchFamily="34" charset="0"/>
              </a:rPr>
              <a:t>To be a good manager, you must first do it yourself, become a role model for the team, bring your good work style to the team's work, influence the members of the entire team, impress every member with sincerity, and promote the team. A tacit understanding of cooperation.</a:t>
            </a:r>
            <a:endParaRPr lang="tr-TR" dirty="0">
              <a:solidFill>
                <a:schemeClr val="bg1">
                  <a:lumMod val="95000"/>
                </a:schemeClr>
              </a:solidFill>
            </a:endParaRPr>
          </a:p>
        </p:txBody>
      </p:sp>
    </p:spTree>
    <p:extLst>
      <p:ext uri="{BB962C8B-B14F-4D97-AF65-F5344CB8AC3E}">
        <p14:creationId xmlns:p14="http://schemas.microsoft.com/office/powerpoint/2010/main" val="244683087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6128487" y="2798646"/>
            <a:ext cx="12127038" cy="2585323"/>
          </a:xfrm>
          <a:prstGeom prst="rect">
            <a:avLst/>
          </a:prstGeom>
          <a:noFill/>
        </p:spPr>
        <p:txBody>
          <a:bodyPr wrap="none" rtlCol="0">
            <a:spAutoFit/>
          </a:bodyPr>
          <a:lstStyle/>
          <a:p>
            <a:pPr algn="ct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Two</a:t>
            </a:r>
          </a:p>
          <a:p>
            <a:pPr algn="ct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To build training and</a:t>
            </a:r>
          </a:p>
          <a:p>
            <a:pPr algn="ct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Communication </a:t>
            </a: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work in the team</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5743781"/>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a:xfrm>
            <a:off x="5829300" y="6477951"/>
            <a:ext cx="12725400" cy="4991879"/>
          </a:xfrm>
          <a:prstGeom prst="rect">
            <a:avLst/>
          </a:prstGeom>
        </p:spPr>
        <p:txBody>
          <a:bodyPr wrap="square">
            <a:spAutoFit/>
          </a:bodyPr>
          <a:lstStyle/>
          <a:p>
            <a:pPr indent="457200" algn="just">
              <a:lnSpc>
                <a:spcPct val="150000"/>
              </a:lnSpc>
            </a:pPr>
            <a:r>
              <a:rPr lang="en-US" dirty="0">
                <a:solidFill>
                  <a:schemeClr val="bg1">
                    <a:lumMod val="95000"/>
                  </a:schemeClr>
                </a:solidFill>
                <a:latin typeface="Open Sans" panose="020B0606030504020204" pitchFamily="34" charset="0"/>
              </a:rPr>
              <a:t>Delivering excellent team culture and work skills to each teammate in cooperation, enriching team culture and work skills, is also the best way for team members to maximize their personal abilities in their work, so as to improve their combat effectiveness. The ultimate goal of a team's cooperation.</a:t>
            </a:r>
            <a:endParaRPr lang="tr-TR" dirty="0">
              <a:solidFill>
                <a:schemeClr val="bg1">
                  <a:lumMod val="95000"/>
                </a:schemeClr>
              </a:solidFill>
            </a:endParaRPr>
          </a:p>
        </p:txBody>
      </p:sp>
    </p:spTree>
    <p:extLst>
      <p:ext uri="{BB962C8B-B14F-4D97-AF65-F5344CB8AC3E}">
        <p14:creationId xmlns:p14="http://schemas.microsoft.com/office/powerpoint/2010/main" val="23996206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5296747" y="3424838"/>
            <a:ext cx="13790506" cy="1754326"/>
          </a:xfrm>
          <a:prstGeom prst="rect">
            <a:avLst/>
          </a:prstGeom>
          <a:noFill/>
        </p:spPr>
        <p:txBody>
          <a:bodyPr wrap="none" rtlCol="0">
            <a:spAutoFit/>
          </a:bodyPr>
          <a:lstStyle/>
          <a:p>
            <a:pPr algn="ct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Three</a:t>
            </a:r>
          </a:p>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Develop a rigorous work style at work</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5743781"/>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a:xfrm>
            <a:off x="5829300" y="6477951"/>
            <a:ext cx="12725400" cy="3329886"/>
          </a:xfrm>
          <a:prstGeom prst="rect">
            <a:avLst/>
          </a:prstGeom>
        </p:spPr>
        <p:txBody>
          <a:bodyPr wrap="square">
            <a:spAutoFit/>
          </a:bodyPr>
          <a:lstStyle/>
          <a:p>
            <a:pPr indent="457200" algn="just">
              <a:lnSpc>
                <a:spcPct val="150000"/>
              </a:lnSpc>
            </a:pPr>
            <a:r>
              <a:rPr lang="en-US" dirty="0">
                <a:solidFill>
                  <a:schemeClr val="bg1">
                    <a:lumMod val="95000"/>
                  </a:schemeClr>
                </a:solidFill>
                <a:latin typeface="Open Sans" panose="020B0606030504020204" pitchFamily="34" charset="0"/>
              </a:rPr>
              <a:t>Teamwork requires everyone to work together, form a good working atmosphere, and influence each other's common growth. The purpose of setting up a team is to make the team grow up with personal strengths.</a:t>
            </a:r>
            <a:endParaRPr lang="tr-TR" dirty="0">
              <a:solidFill>
                <a:schemeClr val="bg1">
                  <a:lumMod val="95000"/>
                </a:schemeClr>
              </a:solidFill>
            </a:endParaRPr>
          </a:p>
        </p:txBody>
      </p:sp>
    </p:spTree>
    <p:extLst>
      <p:ext uri="{BB962C8B-B14F-4D97-AF65-F5344CB8AC3E}">
        <p14:creationId xmlns:p14="http://schemas.microsoft.com/office/powerpoint/2010/main" val="75912464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C1C1E"/>
        </a:solidFill>
        <a:effectLst/>
      </p:bgPr>
    </p:bg>
    <p:spTree>
      <p:nvGrpSpPr>
        <p:cNvPr id="1" name=""/>
        <p:cNvGrpSpPr/>
        <p:nvPr/>
      </p:nvGrpSpPr>
      <p:grpSpPr>
        <a:xfrm>
          <a:off x="0" y="0"/>
          <a:ext cx="0" cy="0"/>
          <a:chOff x="0" y="0"/>
          <a:chExt cx="0" cy="0"/>
        </a:xfrm>
      </p:grpSpPr>
      <p:sp>
        <p:nvSpPr>
          <p:cNvPr id="2" name="TextBox 1"/>
          <p:cNvSpPr txBox="1"/>
          <p:nvPr/>
        </p:nvSpPr>
        <p:spPr>
          <a:xfrm>
            <a:off x="5890435" y="3424838"/>
            <a:ext cx="12603130" cy="1754326"/>
          </a:xfrm>
          <a:prstGeom prst="rect">
            <a:avLst/>
          </a:prstGeom>
          <a:noFill/>
        </p:spPr>
        <p:txBody>
          <a:bodyPr wrap="none" rtlCol="0">
            <a:spAutoFit/>
          </a:bodyPr>
          <a:lstStyle/>
          <a:p>
            <a:pPr algn="ctr"/>
            <a:r>
              <a:rPr lang="en-US" altLang="zh-CN"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Four</a:t>
            </a:r>
          </a:p>
          <a:p>
            <a:pPr algn="ctr"/>
            <a:r>
              <a:rPr lang="en-US"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rPr>
              <a:t>Manage the team to be humanized</a:t>
            </a:r>
            <a:endParaRPr lang="tr-TR" sz="5400" dirty="0">
              <a:solidFill>
                <a:srgbClr val="CA8385"/>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nvGrpSpPr>
          <p:cNvPr id="17" name="Group 16"/>
          <p:cNvGrpSpPr/>
          <p:nvPr/>
        </p:nvGrpSpPr>
        <p:grpSpPr>
          <a:xfrm>
            <a:off x="11643803" y="5743781"/>
            <a:ext cx="1096395" cy="169554"/>
            <a:chOff x="11643803" y="3980625"/>
            <a:chExt cx="1096395" cy="169554"/>
          </a:xfrm>
        </p:grpSpPr>
        <p:sp>
          <p:nvSpPr>
            <p:cNvPr id="3" name="Rectangle 2"/>
            <p:cNvSpPr/>
            <p:nvPr/>
          </p:nvSpPr>
          <p:spPr>
            <a:xfrm rot="2700000">
              <a:off x="11908522" y="3980626"/>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p:cNvSpPr/>
            <p:nvPr/>
          </p:nvSpPr>
          <p:spPr>
            <a:xfrm rot="2700000">
              <a:off x="12107224"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7"/>
            <p:cNvSpPr/>
            <p:nvPr/>
          </p:nvSpPr>
          <p:spPr>
            <a:xfrm rot="2700000">
              <a:off x="12305926" y="3980625"/>
              <a:ext cx="169553" cy="169553"/>
            </a:xfrm>
            <a:prstGeom prst="rect">
              <a:avLst/>
            </a:prstGeom>
            <a:noFill/>
            <a:ln>
              <a:solidFill>
                <a:srgbClr val="CA838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cxnSp>
          <p:nvCxnSpPr>
            <p:cNvPr id="6" name="Straight Connector 5"/>
            <p:cNvCxnSpPr/>
            <p:nvPr/>
          </p:nvCxnSpPr>
          <p:spPr>
            <a:xfrm>
              <a:off x="12510595"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643803" y="4065403"/>
              <a:ext cx="229603" cy="0"/>
            </a:xfrm>
            <a:prstGeom prst="line">
              <a:avLst/>
            </a:prstGeom>
            <a:ln w="12700">
              <a:solidFill>
                <a:srgbClr val="CA8385"/>
              </a:solidFill>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a:xfrm>
            <a:off x="5829300" y="6477951"/>
            <a:ext cx="12725400" cy="5924827"/>
          </a:xfrm>
          <a:prstGeom prst="rect">
            <a:avLst/>
          </a:prstGeom>
        </p:spPr>
        <p:txBody>
          <a:bodyPr wrap="square">
            <a:spAutoFit/>
          </a:bodyPr>
          <a:lstStyle/>
          <a:p>
            <a:pPr indent="457200" algn="just">
              <a:lnSpc>
                <a:spcPct val="150000"/>
              </a:lnSpc>
            </a:pPr>
            <a:r>
              <a:rPr lang="en-US" sz="3200" dirty="0">
                <a:solidFill>
                  <a:schemeClr val="bg1">
                    <a:lumMod val="95000"/>
                  </a:schemeClr>
                </a:solidFill>
                <a:latin typeface="Open Sans" panose="020B0606030504020204" pitchFamily="34" charset="0"/>
              </a:rPr>
              <a:t>The team is cooperative, the studio is rigorous, but managers and members must be treated humanely, management should think about changing angles, and think about problems from the standpoint of members. How to better coordinate the relationship with members to establish a good relationship between the upper and lower layers. When discussing, we must treat the opinions and opinions objectively. The managers cannot say that they must be right. The managers must say that they are the best.</a:t>
            </a:r>
            <a:endParaRPr lang="tr-TR" sz="3200" dirty="0">
              <a:solidFill>
                <a:schemeClr val="bg1">
                  <a:lumMod val="95000"/>
                </a:schemeClr>
              </a:solidFill>
            </a:endParaRPr>
          </a:p>
        </p:txBody>
      </p:sp>
    </p:spTree>
    <p:extLst>
      <p:ext uri="{BB962C8B-B14F-4D97-AF65-F5344CB8AC3E}">
        <p14:creationId xmlns:p14="http://schemas.microsoft.com/office/powerpoint/2010/main" val="33514946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D8453D5-B024-4D64-B8C0-ABD3A74513B8"/>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10 Mirage Champagne Pink"/>
  <p:tag name="ISPRING_SCORM_ENDPOINT" val="&lt;endpoint&gt;&lt;enable&gt;0&lt;/enable&gt;&lt;lrs&gt;http://&lt;/lrs&gt;&lt;auth&gt;0&lt;/auth&gt;&lt;login&gt;&lt;/login&gt;&lt;password&gt;&lt;/password&gt;&lt;key&gt;&lt;/key&gt;&lt;name&gt;&lt;/name&gt;&lt;email&gt;&lt;/email&gt;&lt;/endpoint&gt;&#10;"/>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2BB6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rgbClr val="F2BB6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400" smtClean="0">
            <a:solidFill>
              <a:srgbClr val="F2BB61"/>
            </a:solidFill>
            <a:latin typeface="Open Sans Semibold" panose="020B0706030804020204" pitchFamily="34" charset="0"/>
            <a:ea typeface="Open Sans Semibold" panose="020B0706030804020204" pitchFamily="34" charset="0"/>
            <a:cs typeface="Open Sans Semibold" panose="020B0706030804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10595</TotalTime>
  <Words>2564</Words>
  <Application>Microsoft Office PowerPoint</Application>
  <PresentationFormat>自定义</PresentationFormat>
  <Paragraphs>188</Paragraphs>
  <Slides>29</Slides>
  <Notes>29</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29</vt:i4>
      </vt:variant>
    </vt:vector>
  </HeadingPairs>
  <TitlesOfParts>
    <vt:vector size="41" baseType="lpstr">
      <vt:lpstr>Open Sans Semibold</vt:lpstr>
      <vt:lpstr>Open Sans</vt:lpstr>
      <vt:lpstr>Calibri Light</vt:lpstr>
      <vt:lpstr>FontAwesome</vt:lpstr>
      <vt:lpstr>微软雅黑 Light</vt:lpstr>
      <vt:lpstr>Open Sans Extrabold</vt:lpstr>
      <vt:lpstr>微软雅黑</vt:lpstr>
      <vt:lpstr>Calibri</vt:lpstr>
      <vt:lpstr>等线</vt:lpstr>
      <vt:lpstr>Arial</vt:lpstr>
      <vt:lpstr>★懐風体</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subject>熊猫办公</dc:subject>
  <dc:creator>www.tukuppt.com</dc:creator>
  <cp:keywords>tukuppt; tukppt</cp:keywords>
  <cp:lastModifiedBy>Hanyu Zhang</cp:lastModifiedBy>
  <cp:revision>33</cp:revision>
  <dcterms:created xsi:type="dcterms:W3CDTF">2014-09-26T10:57:37Z</dcterms:created>
  <dcterms:modified xsi:type="dcterms:W3CDTF">2019-04-22T12:48:04Z</dcterms:modified>
  <cp:category>tukuppt</cp:category>
  <dc:identifier/>
</cp:coreProperties>
</file>

<file path=docProps/thumbnail.jpeg>
</file>